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83" r:id="rId2"/>
    <p:sldId id="294" r:id="rId3"/>
    <p:sldId id="301" r:id="rId4"/>
    <p:sldId id="256" r:id="rId5"/>
    <p:sldId id="258" r:id="rId6"/>
    <p:sldId id="257" r:id="rId7"/>
    <p:sldId id="275" r:id="rId8"/>
    <p:sldId id="259" r:id="rId9"/>
    <p:sldId id="260" r:id="rId10"/>
    <p:sldId id="288" r:id="rId11"/>
    <p:sldId id="261" r:id="rId12"/>
    <p:sldId id="276" r:id="rId13"/>
    <p:sldId id="289" r:id="rId14"/>
    <p:sldId id="298" r:id="rId15"/>
    <p:sldId id="284" r:id="rId16"/>
    <p:sldId id="270" r:id="rId17"/>
    <p:sldId id="297" r:id="rId18"/>
    <p:sldId id="306" r:id="rId19"/>
    <p:sldId id="285" r:id="rId20"/>
    <p:sldId id="292" r:id="rId21"/>
    <p:sldId id="286" r:id="rId22"/>
    <p:sldId id="293" r:id="rId23"/>
    <p:sldId id="263" r:id="rId24"/>
    <p:sldId id="287" r:id="rId25"/>
    <p:sldId id="271" r:id="rId26"/>
    <p:sldId id="296" r:id="rId27"/>
    <p:sldId id="295" r:id="rId28"/>
    <p:sldId id="264" r:id="rId29"/>
    <p:sldId id="266" r:id="rId30"/>
    <p:sldId id="265" r:id="rId31"/>
    <p:sldId id="267" r:id="rId32"/>
    <p:sldId id="290" r:id="rId33"/>
    <p:sldId id="268" r:id="rId34"/>
    <p:sldId id="269" r:id="rId35"/>
    <p:sldId id="277" r:id="rId36"/>
    <p:sldId id="272" r:id="rId37"/>
    <p:sldId id="278" r:id="rId38"/>
    <p:sldId id="273" r:id="rId39"/>
    <p:sldId id="274" r:id="rId40"/>
    <p:sldId id="299" r:id="rId41"/>
    <p:sldId id="302" r:id="rId42"/>
    <p:sldId id="307" r:id="rId43"/>
    <p:sldId id="303" r:id="rId44"/>
    <p:sldId id="304" r:id="rId45"/>
    <p:sldId id="305" r:id="rId46"/>
    <p:sldId id="279" r:id="rId47"/>
    <p:sldId id="280" r:id="rId48"/>
    <p:sldId id="281" r:id="rId4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C9F8089-56D8-46A1-9E55-58762DDAB5C1}">
          <p14:sldIdLst>
            <p14:sldId id="283"/>
            <p14:sldId id="294"/>
            <p14:sldId id="301"/>
            <p14:sldId id="256"/>
            <p14:sldId id="258"/>
            <p14:sldId id="257"/>
            <p14:sldId id="275"/>
            <p14:sldId id="259"/>
            <p14:sldId id="260"/>
            <p14:sldId id="288"/>
            <p14:sldId id="261"/>
            <p14:sldId id="276"/>
            <p14:sldId id="289"/>
            <p14:sldId id="298"/>
            <p14:sldId id="284"/>
            <p14:sldId id="270"/>
            <p14:sldId id="297"/>
            <p14:sldId id="306"/>
            <p14:sldId id="285"/>
            <p14:sldId id="292"/>
            <p14:sldId id="286"/>
            <p14:sldId id="293"/>
            <p14:sldId id="263"/>
            <p14:sldId id="287"/>
            <p14:sldId id="271"/>
            <p14:sldId id="296"/>
            <p14:sldId id="295"/>
            <p14:sldId id="264"/>
            <p14:sldId id="266"/>
            <p14:sldId id="265"/>
            <p14:sldId id="267"/>
            <p14:sldId id="290"/>
            <p14:sldId id="268"/>
            <p14:sldId id="269"/>
            <p14:sldId id="277"/>
            <p14:sldId id="272"/>
            <p14:sldId id="278"/>
            <p14:sldId id="273"/>
            <p14:sldId id="274"/>
            <p14:sldId id="299"/>
            <p14:sldId id="302"/>
            <p14:sldId id="307"/>
            <p14:sldId id="303"/>
            <p14:sldId id="304"/>
            <p14:sldId id="305"/>
            <p14:sldId id="279"/>
            <p14:sldId id="280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760000"/>
    <a:srgbClr val="BFD8E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0693" autoAdjust="0"/>
  </p:normalViewPr>
  <p:slideViewPr>
    <p:cSldViewPr snapToGrid="0">
      <p:cViewPr varScale="1">
        <p:scale>
          <a:sx n="66" d="100"/>
          <a:sy n="66" d="100"/>
        </p:scale>
        <p:origin x="9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3AFF4-689B-4D04-8598-B83670F4482D}" type="datetimeFigureOut">
              <a:rPr lang="ru-RU" smtClean="0"/>
              <a:t>30.11.2020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8BD6C-D50D-412F-BDC8-D8711C678A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6006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BD6C-D50D-412F-BDC8-D8711C678A81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265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BD6C-D50D-412F-BDC8-D8711C678A81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3446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BD6C-D50D-412F-BDC8-D8711C678A81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6360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BD6C-D50D-412F-BDC8-D8711C678A81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0985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BD6C-D50D-412F-BDC8-D8711C678A81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0899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BD6C-D50D-412F-BDC8-D8711C678A81}" type="slidenum">
              <a:rPr lang="ru-RU" smtClean="0"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9559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BD6C-D50D-412F-BDC8-D8711C678A81}" type="slidenum">
              <a:rPr lang="ru-RU" smtClean="0"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789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BD6C-D50D-412F-BDC8-D8711C678A81}" type="slidenum">
              <a:rPr lang="ru-RU" smtClean="0"/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943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FF1D-E9D2-4C4A-9F2E-A6AD787F57AA}" type="datetimeFigureOut">
              <a:rPr lang="ru-RU" smtClean="0"/>
              <a:t>30.11.2020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7F13-6310-4F48-BF7E-98172E1665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0087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FF1D-E9D2-4C4A-9F2E-A6AD787F57AA}" type="datetimeFigureOut">
              <a:rPr lang="ru-RU" smtClean="0"/>
              <a:t>30.11.2020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7F13-6310-4F48-BF7E-98172E1665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900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FF1D-E9D2-4C4A-9F2E-A6AD787F57AA}" type="datetimeFigureOut">
              <a:rPr lang="ru-RU" smtClean="0"/>
              <a:t>30.11.2020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7F13-6310-4F48-BF7E-98172E1665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362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FF1D-E9D2-4C4A-9F2E-A6AD787F57AA}" type="datetimeFigureOut">
              <a:rPr lang="ru-RU" smtClean="0"/>
              <a:t>30.11.2020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7F13-6310-4F48-BF7E-98172E1665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761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FF1D-E9D2-4C4A-9F2E-A6AD787F57AA}" type="datetimeFigureOut">
              <a:rPr lang="ru-RU" smtClean="0"/>
              <a:t>30.11.2020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7F13-6310-4F48-BF7E-98172E1665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3970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FF1D-E9D2-4C4A-9F2E-A6AD787F57AA}" type="datetimeFigureOut">
              <a:rPr lang="ru-RU" smtClean="0"/>
              <a:t>30.11.2020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7F13-6310-4F48-BF7E-98172E1665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849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FF1D-E9D2-4C4A-9F2E-A6AD787F57AA}" type="datetimeFigureOut">
              <a:rPr lang="ru-RU" smtClean="0"/>
              <a:t>30.11.2020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7F13-6310-4F48-BF7E-98172E1665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644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FF1D-E9D2-4C4A-9F2E-A6AD787F57AA}" type="datetimeFigureOut">
              <a:rPr lang="ru-RU" smtClean="0"/>
              <a:t>30.11.2020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7F13-6310-4F48-BF7E-98172E1665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34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FF1D-E9D2-4C4A-9F2E-A6AD787F57AA}" type="datetimeFigureOut">
              <a:rPr lang="ru-RU" smtClean="0"/>
              <a:t>30.11.2020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7F13-6310-4F48-BF7E-98172E1665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2474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FF1D-E9D2-4C4A-9F2E-A6AD787F57AA}" type="datetimeFigureOut">
              <a:rPr lang="ru-RU" smtClean="0"/>
              <a:t>30.11.2020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7F13-6310-4F48-BF7E-98172E1665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5621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FF1D-E9D2-4C4A-9F2E-A6AD787F57AA}" type="datetimeFigureOut">
              <a:rPr lang="ru-RU" smtClean="0"/>
              <a:t>30.11.2020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7F13-6310-4F48-BF7E-98172E1665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34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FFF1D-E9D2-4C4A-9F2E-A6AD787F57AA}" type="datetimeFigureOut">
              <a:rPr lang="ru-RU" smtClean="0"/>
              <a:t>30.11.2020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77F13-6310-4F48-BF7E-98172E1665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058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1120" y="1448934"/>
            <a:ext cx="9144000" cy="1098323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Гусев Евгений Юрьевич</a:t>
            </a:r>
            <a:br>
              <a:rPr lang="ru-RU" sz="3600" b="1" dirty="0" smtClean="0"/>
            </a:br>
            <a:r>
              <a:rPr lang="ru-RU" sz="3200" b="1" dirty="0" smtClean="0"/>
              <a:t>Институт иммунологии и физиологии УрО РАН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399" y="2978331"/>
            <a:ext cx="10489475" cy="2364377"/>
          </a:xfrm>
        </p:spPr>
        <p:txBody>
          <a:bodyPr>
            <a:noAutofit/>
          </a:bodyPr>
          <a:lstStyle/>
          <a:p>
            <a:r>
              <a:rPr lang="ru-RU" sz="4800" dirty="0" smtClean="0"/>
              <a:t>Некоторые методологические подходы для характеристик и оценок биологических и социальных систем</a:t>
            </a:r>
          </a:p>
          <a:p>
            <a:endParaRPr lang="ru-RU" sz="4800" dirty="0"/>
          </a:p>
          <a:p>
            <a:r>
              <a:rPr lang="ru-RU" sz="3200" dirty="0" smtClean="0"/>
              <a:t>Екатеринбург 2020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8088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type="title"/>
          </p:nvPr>
        </p:nvSpPr>
        <p:spPr>
          <a:xfrm>
            <a:off x="261257" y="117566"/>
            <a:ext cx="11599817" cy="658367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</a:t>
            </a:r>
            <a:r>
              <a:rPr lang="ru-RU" b="1" dirty="0" smtClean="0"/>
              <a:t>Для </a:t>
            </a:r>
            <a:r>
              <a:rPr lang="ru-RU" b="1" dirty="0"/>
              <a:t>того чтобы что-то реально узнать о прошлом, нам прежде всего надо стремиться понять, что было в головах </a:t>
            </a:r>
            <a:r>
              <a:rPr lang="ru-RU" b="1" dirty="0" smtClean="0"/>
              <a:t>людей»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Марк Блок</a:t>
            </a:r>
            <a:br>
              <a:rPr lang="ru-RU" dirty="0" smtClean="0"/>
            </a:br>
            <a:r>
              <a:rPr lang="ru-RU" sz="2800" dirty="0" smtClean="0"/>
              <a:t>(один из основателей исторической школы «Анналов»)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7760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365126"/>
            <a:ext cx="11101388" cy="241963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СОФ социальных</a:t>
            </a:r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систем это взаимосвязь культурной матрицы общественного сознания, включая его стереотипы с экосоциальной средой (биосфера, техносфера + социальные институты)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09896" y="2895600"/>
            <a:ext cx="1054390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 smtClean="0"/>
              <a:t>Движущей силой эволюции социальных систем является появление новых идей под влиянием  средовых факторов – своеобразных мутаций сознания, которые возникают на уровне индивидуального сознания, потом распространятся на общественном уровне (эффект востребованности) и материализуются как культурный феномен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422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074" y="195944"/>
            <a:ext cx="11599817" cy="114953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Стереотипы общественного сознания </a:t>
            </a:r>
            <a:r>
              <a:rPr lang="ru-RU" sz="3600" b="1" dirty="0" smtClean="0"/>
              <a:t>(</a:t>
            </a:r>
            <a:r>
              <a:rPr lang="ru-RU" b="1" dirty="0" smtClean="0"/>
              <a:t>дифференцированная</a:t>
            </a:r>
            <a:r>
              <a:rPr lang="ru-RU" sz="3600" b="1" dirty="0" smtClean="0"/>
              <a:t> </a:t>
            </a:r>
            <a:r>
              <a:rPr lang="ru-RU" b="1" dirty="0" smtClean="0"/>
              <a:t>ментальность</a:t>
            </a:r>
            <a:r>
              <a:rPr lang="ru-RU" sz="3600" b="1" dirty="0" smtClean="0"/>
              <a:t>)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1074" y="1698171"/>
            <a:ext cx="11443063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 smtClean="0"/>
              <a:t>Совокупность интересов, ценностей</a:t>
            </a:r>
            <a:r>
              <a:rPr lang="ru-RU" sz="2800" dirty="0"/>
              <a:t>, </a:t>
            </a:r>
            <a:r>
              <a:rPr lang="ru-RU" sz="2800" dirty="0" smtClean="0"/>
              <a:t>идеалов, запретов, программ поведения, осознание принадлежность к социальным стратам, групповые особенности образа окружающего мира, язык, возрастные, профессиональные, акцентуации характера и др. 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 smtClean="0"/>
              <a:t>Ландшафт стереотипов уникален в каждой социальной системе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 smtClean="0"/>
              <a:t>Видоизменяются в процессе накопления социального опыта, но включает и консервативные параметры – базовые потребности, социальные инстинкты.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 smtClean="0"/>
              <a:t>Нечётко проявляют себя как стереотипы группового поведения при реализации общественно значимой деятельности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8674" y="1476103"/>
            <a:ext cx="1191332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10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16932"/>
            <a:ext cx="10515600" cy="820738"/>
          </a:xfrm>
        </p:spPr>
        <p:txBody>
          <a:bodyPr/>
          <a:lstStyle/>
          <a:p>
            <a:pPr algn="ctr"/>
            <a:r>
              <a:rPr lang="ru-RU" b="1" dirty="0" smtClean="0"/>
              <a:t>Эволюционные аспекты сознания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162" y="1436914"/>
            <a:ext cx="11847603" cy="5277394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2400"/>
              </a:spcBef>
            </a:pPr>
            <a:r>
              <a:rPr lang="ru-RU" sz="3500" b="1" u="sng" dirty="0" smtClean="0">
                <a:solidFill>
                  <a:srgbClr val="FF0000"/>
                </a:solidFill>
              </a:rPr>
              <a:t>Сознание</a:t>
            </a:r>
            <a:r>
              <a:rPr lang="ru-RU" sz="3500" u="sng" dirty="0" smtClean="0">
                <a:solidFill>
                  <a:srgbClr val="FF0000"/>
                </a:solidFill>
              </a:rPr>
              <a:t> </a:t>
            </a:r>
            <a:r>
              <a:rPr lang="ru-RU" sz="3500" b="1" u="sng" dirty="0">
                <a:solidFill>
                  <a:srgbClr val="FF0000"/>
                </a:solidFill>
              </a:rPr>
              <a:t>есть и у </a:t>
            </a:r>
            <a:r>
              <a:rPr lang="ru-RU" sz="3500" b="1" u="sng" dirty="0" smtClean="0">
                <a:solidFill>
                  <a:srgbClr val="FF0000"/>
                </a:solidFill>
              </a:rPr>
              <a:t>животных</a:t>
            </a:r>
            <a:r>
              <a:rPr lang="ru-RU" sz="3500" b="1" dirty="0" smtClean="0">
                <a:solidFill>
                  <a:srgbClr val="FF0000"/>
                </a:solidFill>
              </a:rPr>
              <a:t> </a:t>
            </a:r>
            <a:r>
              <a:rPr lang="ru-RU" sz="3300" dirty="0"/>
              <a:t>(</a:t>
            </a:r>
            <a:r>
              <a:rPr lang="ru-RU" sz="3300" dirty="0" smtClean="0"/>
              <a:t>«Декларация о </a:t>
            </a:r>
            <a:r>
              <a:rPr lang="ru-RU" sz="3300" dirty="0"/>
              <a:t>Сознании</a:t>
            </a:r>
            <a:r>
              <a:rPr lang="ru-RU" sz="3300" dirty="0" smtClean="0"/>
              <a:t>» - Кембридж, 2012), включая, эмоции, мотивации, планирование поведения, абстрактное мышление и даже речь (дельфины)</a:t>
            </a:r>
          </a:p>
          <a:p>
            <a:pPr algn="just">
              <a:spcBef>
                <a:spcPts val="2400"/>
              </a:spcBef>
            </a:pPr>
            <a:r>
              <a:rPr lang="ru-RU" sz="3500" b="1" u="sng" dirty="0" smtClean="0">
                <a:solidFill>
                  <a:srgbClr val="FF0000"/>
                </a:solidFill>
              </a:rPr>
              <a:t>Палеолит</a:t>
            </a:r>
            <a:r>
              <a:rPr lang="ru-RU" sz="3500" u="sng" dirty="0" smtClean="0"/>
              <a:t> – </a:t>
            </a:r>
            <a:r>
              <a:rPr lang="ru-RU" sz="3500" b="1" u="sng" dirty="0" smtClean="0">
                <a:solidFill>
                  <a:srgbClr val="FF0000"/>
                </a:solidFill>
              </a:rPr>
              <a:t>переходный период </a:t>
            </a:r>
            <a:r>
              <a:rPr lang="ru-RU" sz="3500" b="1" dirty="0" smtClean="0">
                <a:solidFill>
                  <a:srgbClr val="FF0000"/>
                </a:solidFill>
              </a:rPr>
              <a:t> </a:t>
            </a:r>
            <a:r>
              <a:rPr lang="ru-RU" sz="3300" dirty="0" smtClean="0"/>
              <a:t>(</a:t>
            </a:r>
            <a:r>
              <a:rPr lang="en-US" sz="3300" dirty="0"/>
              <a:t>~</a:t>
            </a:r>
            <a:r>
              <a:rPr lang="ru-RU" sz="3300" dirty="0"/>
              <a:t>2,5 </a:t>
            </a:r>
            <a:r>
              <a:rPr lang="ru-RU" sz="3300" dirty="0" smtClean="0"/>
              <a:t>млн </a:t>
            </a:r>
            <a:r>
              <a:rPr lang="ru-RU" sz="3300" dirty="0"/>
              <a:t>– 12 тыс. лет назад). Каменные орудия труда. </a:t>
            </a:r>
            <a:r>
              <a:rPr lang="ru-RU" sz="3300" dirty="0" smtClean="0"/>
              <a:t>Обряды. Обычаи. Несколько </a:t>
            </a:r>
            <a:r>
              <a:rPr lang="ru-RU" sz="3300" dirty="0"/>
              <a:t>видов рода людей (Гомо сапиенс, от </a:t>
            </a:r>
            <a:r>
              <a:rPr lang="en-US" sz="3300" dirty="0"/>
              <a:t>~</a:t>
            </a:r>
            <a:r>
              <a:rPr lang="ru-RU" sz="3300" dirty="0"/>
              <a:t> 200 </a:t>
            </a:r>
            <a:r>
              <a:rPr lang="ru-RU" sz="3300" dirty="0" smtClean="0"/>
              <a:t>тыс.). </a:t>
            </a:r>
            <a:r>
              <a:rPr lang="ru-RU" sz="3300" dirty="0"/>
              <a:t>Использование огня – 1,5 </a:t>
            </a:r>
            <a:r>
              <a:rPr lang="ru-RU" sz="3300" dirty="0" smtClean="0"/>
              <a:t>млн</a:t>
            </a:r>
          </a:p>
          <a:p>
            <a:pPr algn="just">
              <a:spcBef>
                <a:spcPts val="2400"/>
              </a:spcBef>
            </a:pPr>
            <a:r>
              <a:rPr lang="ru-RU" sz="3500" b="1" u="sng" dirty="0" smtClean="0">
                <a:solidFill>
                  <a:srgbClr val="FF0000"/>
                </a:solidFill>
              </a:rPr>
              <a:t>Верхний палеолит</a:t>
            </a:r>
            <a:r>
              <a:rPr lang="ru-RU" sz="3500" u="sng" dirty="0" smtClean="0"/>
              <a:t>: </a:t>
            </a:r>
            <a:r>
              <a:rPr lang="ru-RU" sz="3500" b="1" u="sng" dirty="0" smtClean="0">
                <a:solidFill>
                  <a:srgbClr val="FF0000"/>
                </a:solidFill>
              </a:rPr>
              <a:t>Искусство</a:t>
            </a:r>
            <a:r>
              <a:rPr lang="ru-RU" sz="3500" u="sng" dirty="0" smtClean="0"/>
              <a:t> </a:t>
            </a:r>
            <a:r>
              <a:rPr lang="ru-RU" dirty="0" smtClean="0"/>
              <a:t>– </a:t>
            </a:r>
            <a:r>
              <a:rPr lang="ru-RU" sz="3300" dirty="0" smtClean="0"/>
              <a:t>живопись, скульптуры, музыка </a:t>
            </a:r>
            <a:r>
              <a:rPr lang="en-US" sz="3300" dirty="0" smtClean="0"/>
              <a:t>~ </a:t>
            </a:r>
            <a:r>
              <a:rPr lang="ru-RU" sz="3300" dirty="0" smtClean="0"/>
              <a:t> от 40-20</a:t>
            </a:r>
            <a:r>
              <a:rPr lang="en-US" sz="3300" dirty="0" smtClean="0"/>
              <a:t> </a:t>
            </a:r>
            <a:r>
              <a:rPr lang="ru-RU" sz="3300" dirty="0" smtClean="0"/>
              <a:t>тыс.  (остался один вид людей - </a:t>
            </a:r>
            <a:r>
              <a:rPr lang="ru-RU" sz="3500" b="1" dirty="0" smtClean="0">
                <a:solidFill>
                  <a:srgbClr val="FF0000"/>
                </a:solidFill>
              </a:rPr>
              <a:t>Гомо сапиенс</a:t>
            </a:r>
            <a:r>
              <a:rPr lang="ru-RU" dirty="0" smtClean="0"/>
              <a:t>). </a:t>
            </a:r>
          </a:p>
          <a:p>
            <a:pPr algn="just">
              <a:spcBef>
                <a:spcPts val="2400"/>
              </a:spcBef>
            </a:pPr>
            <a:r>
              <a:rPr lang="ru-RU" sz="3500" b="1" u="sng" dirty="0" smtClean="0">
                <a:solidFill>
                  <a:srgbClr val="FF0000"/>
                </a:solidFill>
              </a:rPr>
              <a:t>Неолитическая революция. </a:t>
            </a:r>
            <a:r>
              <a:rPr lang="ru-RU" sz="3500" b="1" u="sng" dirty="0">
                <a:solidFill>
                  <a:srgbClr val="FF0000"/>
                </a:solidFill>
              </a:rPr>
              <a:t>Переход к доминированию культурной </a:t>
            </a:r>
            <a:r>
              <a:rPr lang="ru-RU" sz="3500" b="1" u="sng" dirty="0" smtClean="0">
                <a:solidFill>
                  <a:srgbClr val="FF0000"/>
                </a:solidFill>
              </a:rPr>
              <a:t>матрицы</a:t>
            </a:r>
            <a:r>
              <a:rPr lang="ru-RU" sz="3500" b="1" dirty="0" smtClean="0">
                <a:solidFill>
                  <a:srgbClr val="FF0000"/>
                </a:solidFill>
              </a:rPr>
              <a:t> </a:t>
            </a:r>
            <a:r>
              <a:rPr lang="ru-RU" sz="3300" dirty="0" smtClean="0"/>
              <a:t>(8-12 тыс. лет) – первые культовые сооружения, переход к сельскому хозяйству, первые города, социальная дифференциация. </a:t>
            </a:r>
            <a:endParaRPr lang="ru-RU" sz="33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0" y="937670"/>
            <a:ext cx="121919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159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697" y="535577"/>
            <a:ext cx="11118669" cy="5917474"/>
          </a:xfrm>
        </p:spPr>
        <p:txBody>
          <a:bodyPr>
            <a:normAutofit/>
          </a:bodyPr>
          <a:lstStyle/>
          <a:p>
            <a:pPr algn="ctr">
              <a:spcBef>
                <a:spcPts val="4200"/>
              </a:spcBef>
              <a:spcAft>
                <a:spcPts val="2400"/>
              </a:spcAft>
            </a:pPr>
            <a:r>
              <a:rPr lang="ru-RU" sz="6000" b="1" dirty="0" smtClean="0">
                <a:solidFill>
                  <a:srgbClr val="FF0000"/>
                </a:solidFill>
              </a:rPr>
              <a:t>Субъектность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b="1" dirty="0" smtClean="0"/>
              <a:t>есть</a:t>
            </a:r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/>
              <a:t>важнейшее свойство сознания и поведения человека (или социальных групп) - это его (их)  способность осознавать свои потребности и интересы, формулировать </a:t>
            </a:r>
            <a:r>
              <a:rPr lang="ru-RU" sz="4000" b="1" dirty="0"/>
              <a:t>и </a:t>
            </a:r>
            <a:r>
              <a:rPr lang="ru-RU" sz="4000" b="1" dirty="0" smtClean="0"/>
              <a:t> реализовывать на этой основе цели и программы поведения, воздействуя на окружающую среду, включая и других людей (объектов воздействия)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622865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704" y="117567"/>
            <a:ext cx="11207930" cy="105809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Отличительные особенности биологических и социальных систем</a:t>
            </a:r>
            <a:endParaRPr lang="ru-RU" sz="4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626292"/>
              </p:ext>
            </p:extLst>
          </p:nvPr>
        </p:nvGraphicFramePr>
        <p:xfrm>
          <a:off x="326572" y="1280159"/>
          <a:ext cx="11704320" cy="5368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0159">
                  <a:extLst>
                    <a:ext uri="{9D8B030D-6E8A-4147-A177-3AD203B41FA5}">
                      <a16:colId xmlns:a16="http://schemas.microsoft.com/office/drawing/2014/main" val="3545284396"/>
                    </a:ext>
                  </a:extLst>
                </a:gridCol>
                <a:gridCol w="3660161">
                  <a:extLst>
                    <a:ext uri="{9D8B030D-6E8A-4147-A177-3AD203B41FA5}">
                      <a16:colId xmlns:a16="http://schemas.microsoft.com/office/drawing/2014/main" val="3413341287"/>
                    </a:ext>
                  </a:extLst>
                </a:gridCol>
                <a:gridCol w="4384000">
                  <a:extLst>
                    <a:ext uri="{9D8B030D-6E8A-4147-A177-3AD203B41FA5}">
                      <a16:colId xmlns:a16="http://schemas.microsoft.com/office/drawing/2014/main" val="1719692811"/>
                    </a:ext>
                  </a:extLst>
                </a:gridCol>
              </a:tblGrid>
              <a:tr h="56312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Критерий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Биологические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Социальные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537700"/>
                  </a:ext>
                </a:extLst>
              </a:tr>
              <a:tr h="894376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/>
                        <a:t>Информационная матрица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Генетическая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Культурная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744760"/>
                  </a:ext>
                </a:extLst>
              </a:tr>
              <a:tr h="89437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Субъектность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Ограничено и</a:t>
                      </a:r>
                      <a:r>
                        <a:rPr lang="ru-RU" sz="2400" baseline="0" dirty="0" smtClean="0"/>
                        <a:t> в </a:t>
                      </a:r>
                      <a:r>
                        <a:rPr lang="ru-RU" sz="2400" dirty="0" smtClean="0"/>
                        <a:t> биологическом смысле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Доминирующая роль в реализации соц. законов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413915"/>
                  </a:ext>
                </a:extLst>
              </a:tr>
              <a:tr h="89437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Функциональные единицы</a:t>
                      </a:r>
                      <a:r>
                        <a:rPr lang="ru-RU" sz="2400" baseline="0" dirty="0" smtClean="0"/>
                        <a:t> матрицы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Функции отдельных генов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В сознании -?</a:t>
                      </a:r>
                      <a:endParaRPr lang="ru-RU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33501"/>
                  </a:ext>
                </a:extLst>
              </a:tr>
              <a:tr h="1291877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/>
                        <a:t>Элементарные подсистемы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Разнообразные организмы в экосистемах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Человек, наделённый стереотипами общественного сознания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585373"/>
                  </a:ext>
                </a:extLst>
              </a:tr>
              <a:tr h="83070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Адаптация к среде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Преобладает пассивная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Преобладает активная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023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53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4" y="125202"/>
            <a:ext cx="11526608" cy="83907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Направления эволюции живых систем (стремление к выживанию)</a:t>
            </a:r>
            <a:endParaRPr lang="ru-RU" b="1" dirty="0"/>
          </a:p>
        </p:txBody>
      </p:sp>
      <p:sp>
        <p:nvSpPr>
          <p:cNvPr id="4" name="Овал 3"/>
          <p:cNvSpPr/>
          <p:nvPr/>
        </p:nvSpPr>
        <p:spPr>
          <a:xfrm>
            <a:off x="3354617" y="5019457"/>
            <a:ext cx="3679506" cy="105025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Биосфера</a:t>
            </a:r>
            <a:endParaRPr lang="ru-RU" sz="3600" dirty="0"/>
          </a:p>
        </p:txBody>
      </p:sp>
      <p:sp>
        <p:nvSpPr>
          <p:cNvPr id="5" name="Стрелка вправо с вырезом 4"/>
          <p:cNvSpPr/>
          <p:nvPr/>
        </p:nvSpPr>
        <p:spPr>
          <a:xfrm rot="16200000">
            <a:off x="4870215" y="4542619"/>
            <a:ext cx="796170" cy="323321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1097280" y="2736970"/>
            <a:ext cx="41620" cy="353320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2292" y="1264040"/>
            <a:ext cx="21309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Прогресс</a:t>
            </a:r>
            <a:r>
              <a:rPr lang="ru-RU" sz="2800" b="1" dirty="0" smtClean="0"/>
              <a:t> </a:t>
            </a:r>
            <a:r>
              <a:rPr lang="ru-RU" sz="2800" dirty="0" smtClean="0"/>
              <a:t>- системное усложнение</a:t>
            </a:r>
            <a:endParaRPr lang="ru-RU" sz="28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2458925" y="4504202"/>
            <a:ext cx="14133" cy="197483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316890" y="4640052"/>
            <a:ext cx="42184" cy="188736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447601" y="6457723"/>
            <a:ext cx="4899984" cy="2194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2718715" y="5230015"/>
            <a:ext cx="579987" cy="2763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632133" y="5690943"/>
            <a:ext cx="753150" cy="2910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6890040" y="5204180"/>
            <a:ext cx="312006" cy="1210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931199" y="5702105"/>
            <a:ext cx="312006" cy="1450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919796" y="4812883"/>
            <a:ext cx="3525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Конкуренция видов, ограниченность ресурсов экологических ниш</a:t>
            </a:r>
            <a:endParaRPr lang="ru-RU" sz="2400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 flipH="1">
            <a:off x="7588762" y="5287845"/>
            <a:ext cx="434468" cy="40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3057999" y="3186478"/>
            <a:ext cx="3831105" cy="105188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Ноосфера</a:t>
            </a:r>
            <a:endParaRPr lang="ru-RU" sz="3600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2073444" y="4248327"/>
            <a:ext cx="5680449" cy="62758"/>
          </a:xfrm>
          <a:prstGeom prst="line">
            <a:avLst/>
          </a:prstGeom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трелка вправо с вырезом 39"/>
          <p:cNvSpPr/>
          <p:nvPr/>
        </p:nvSpPr>
        <p:spPr>
          <a:xfrm rot="16200000">
            <a:off x="4766072" y="2857358"/>
            <a:ext cx="859106" cy="295431"/>
          </a:xfrm>
          <a:prstGeom prst="notchedRightArrow">
            <a:avLst>
              <a:gd name="adj1" fmla="val 54685"/>
              <a:gd name="adj2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2" name="Прямая со стрелкой 41"/>
          <p:cNvCxnSpPr>
            <a:stCxn id="37" idx="6"/>
          </p:cNvCxnSpPr>
          <p:nvPr/>
        </p:nvCxnSpPr>
        <p:spPr>
          <a:xfrm flipV="1">
            <a:off x="6889104" y="3695088"/>
            <a:ext cx="312006" cy="173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37" idx="2"/>
          </p:cNvCxnSpPr>
          <p:nvPr/>
        </p:nvCxnSpPr>
        <p:spPr>
          <a:xfrm flipH="1">
            <a:off x="2544182" y="3712420"/>
            <a:ext cx="513817" cy="94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7243205" y="2649035"/>
            <a:ext cx="0" cy="161808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2458109" y="2635260"/>
            <a:ext cx="7066" cy="160310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2148659" y="2570979"/>
            <a:ext cx="5622176" cy="25933"/>
          </a:xfrm>
          <a:prstGeom prst="line">
            <a:avLst/>
          </a:prstGeom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65" idx="1"/>
          </p:cNvCxnSpPr>
          <p:nvPr/>
        </p:nvCxnSpPr>
        <p:spPr>
          <a:xfrm flipH="1">
            <a:off x="7074502" y="2015314"/>
            <a:ext cx="765231" cy="7249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Овал 62"/>
          <p:cNvSpPr/>
          <p:nvPr/>
        </p:nvSpPr>
        <p:spPr>
          <a:xfrm>
            <a:off x="2952999" y="1647791"/>
            <a:ext cx="4013496" cy="86359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Антисистема</a:t>
            </a:r>
            <a:endParaRPr lang="ru-RU" sz="3600" dirty="0"/>
          </a:p>
        </p:txBody>
      </p:sp>
      <p:sp>
        <p:nvSpPr>
          <p:cNvPr id="65" name="TextBox 64"/>
          <p:cNvSpPr txBox="1"/>
          <p:nvPr/>
        </p:nvSpPr>
        <p:spPr>
          <a:xfrm>
            <a:off x="7839733" y="1569038"/>
            <a:ext cx="3507021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Техногенная форма разума</a:t>
            </a:r>
            <a:r>
              <a:rPr lang="ru-RU" sz="2800" b="1" dirty="0" smtClean="0"/>
              <a:t>?</a:t>
            </a:r>
            <a:endParaRPr lang="ru-RU" sz="28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7650444" y="2649035"/>
            <a:ext cx="4124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Конкуренция, ограниченность пространства и ресурсов</a:t>
            </a:r>
            <a:endParaRPr lang="ru-RU" sz="2400" dirty="0"/>
          </a:p>
        </p:txBody>
      </p:sp>
      <p:cxnSp>
        <p:nvCxnSpPr>
          <p:cNvPr id="69" name="Прямая со стрелкой 68"/>
          <p:cNvCxnSpPr/>
          <p:nvPr/>
        </p:nvCxnSpPr>
        <p:spPr>
          <a:xfrm flipH="1">
            <a:off x="7418159" y="3128015"/>
            <a:ext cx="693875" cy="1631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 flipH="1">
            <a:off x="4186496" y="6107789"/>
            <a:ext cx="242940" cy="3008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6040485" y="6142597"/>
            <a:ext cx="272374" cy="2406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2830000" y="4398077"/>
            <a:ext cx="2177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Экологические</a:t>
            </a:r>
            <a:endParaRPr lang="ru-RU" sz="2400" b="1" dirty="0"/>
          </a:p>
        </p:txBody>
      </p:sp>
      <p:sp>
        <p:nvSpPr>
          <p:cNvPr id="115" name="TextBox 114"/>
          <p:cNvSpPr txBox="1"/>
          <p:nvPr/>
        </p:nvSpPr>
        <p:spPr>
          <a:xfrm>
            <a:off x="5750516" y="4375383"/>
            <a:ext cx="931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ниши</a:t>
            </a:r>
            <a:endParaRPr lang="ru-RU" sz="2400" b="1" dirty="0"/>
          </a:p>
        </p:txBody>
      </p:sp>
      <p:sp>
        <p:nvSpPr>
          <p:cNvPr id="116" name="TextBox 115"/>
          <p:cNvSpPr txBox="1"/>
          <p:nvPr/>
        </p:nvSpPr>
        <p:spPr>
          <a:xfrm>
            <a:off x="2513244" y="2641845"/>
            <a:ext cx="241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Общ.-экономич.</a:t>
            </a:r>
            <a:endParaRPr lang="ru-RU" sz="2400" b="1" dirty="0"/>
          </a:p>
        </p:txBody>
      </p:sp>
      <p:sp>
        <p:nvSpPr>
          <p:cNvPr id="117" name="TextBox 116"/>
          <p:cNvSpPr txBox="1"/>
          <p:nvPr/>
        </p:nvSpPr>
        <p:spPr>
          <a:xfrm>
            <a:off x="5387525" y="2628674"/>
            <a:ext cx="1471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    уклады</a:t>
            </a:r>
            <a:endParaRPr lang="ru-RU" sz="2400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7805996" y="4122804"/>
            <a:ext cx="977235" cy="262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193508" y="3691825"/>
            <a:ext cx="3201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Блок для дальнейшего усложнения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4168" y="1063048"/>
            <a:ext cx="12192000" cy="113057"/>
          </a:xfrm>
          <a:prstGeom prst="rect">
            <a:avLst/>
          </a:prstGeom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315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764" y="1"/>
            <a:ext cx="10515600" cy="10058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Проявление субъектности в эволюции систем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78397" y="5394957"/>
            <a:ext cx="5509339" cy="95410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Биологические системы, доминирует генетическая матрица</a:t>
            </a:r>
            <a:endParaRPr lang="ru-RU" sz="2800" dirty="0"/>
          </a:p>
        </p:txBody>
      </p:sp>
      <p:sp>
        <p:nvSpPr>
          <p:cNvPr id="5" name="Овал 4"/>
          <p:cNvSpPr/>
          <p:nvPr/>
        </p:nvSpPr>
        <p:spPr>
          <a:xfrm>
            <a:off x="3213462" y="5244052"/>
            <a:ext cx="737881" cy="23537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231557" y="4422238"/>
            <a:ext cx="3948753" cy="15696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Появление </a:t>
            </a:r>
            <a:r>
              <a:rPr lang="ru-RU" sz="2400" dirty="0" smtClean="0"/>
              <a:t>биологической, ограниченной субъектности в рамках нечеткости биологических законов 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78396" y="3435976"/>
            <a:ext cx="5509339" cy="9541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Социальные системы, доминирует культурная матрица </a:t>
            </a:r>
            <a:endParaRPr lang="ru-RU" sz="2800" dirty="0"/>
          </a:p>
        </p:txBody>
      </p:sp>
      <p:sp>
        <p:nvSpPr>
          <p:cNvPr id="9" name="Стрелка вправо 8"/>
          <p:cNvSpPr/>
          <p:nvPr/>
        </p:nvSpPr>
        <p:spPr>
          <a:xfrm rot="16200000">
            <a:off x="3221833" y="4715380"/>
            <a:ext cx="807816" cy="22365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1" name="Прямая со стрелкой 10"/>
          <p:cNvCxnSpPr>
            <a:stCxn id="7" idx="1"/>
          </p:cNvCxnSpPr>
          <p:nvPr/>
        </p:nvCxnSpPr>
        <p:spPr>
          <a:xfrm flipH="1">
            <a:off x="4049487" y="5207068"/>
            <a:ext cx="3182070" cy="369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2774184" y="2911047"/>
            <a:ext cx="1703113" cy="6104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 rot="16200000">
            <a:off x="3355188" y="2507812"/>
            <a:ext cx="584449" cy="2670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2298672" y="1018776"/>
            <a:ext cx="2697479" cy="13173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7212933" y="2719587"/>
            <a:ext cx="3967377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Мозаичная социальная субъектность</a:t>
            </a:r>
            <a:endParaRPr lang="ru-RU" sz="2400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4566619" y="3135086"/>
            <a:ext cx="2646314" cy="438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106816" y="1099948"/>
            <a:ext cx="3984172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Интегральная субъектность</a:t>
            </a:r>
            <a:r>
              <a:rPr lang="ru-RU" sz="2400" dirty="0"/>
              <a:t> </a:t>
            </a:r>
            <a:r>
              <a:rPr lang="ru-RU" sz="2400" dirty="0" smtClean="0"/>
              <a:t>глобального техногенного разума?</a:t>
            </a:r>
            <a:endParaRPr lang="ru-RU" sz="2400" dirty="0"/>
          </a:p>
        </p:txBody>
      </p:sp>
      <p:cxnSp>
        <p:nvCxnSpPr>
          <p:cNvPr id="28" name="Прямая со стрелкой 27"/>
          <p:cNvCxnSpPr>
            <a:stCxn id="26" idx="1"/>
          </p:cNvCxnSpPr>
          <p:nvPr/>
        </p:nvCxnSpPr>
        <p:spPr>
          <a:xfrm flipH="1">
            <a:off x="5120640" y="1700113"/>
            <a:ext cx="1986176" cy="111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87383" y="796834"/>
            <a:ext cx="1161288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3397686" y="3147822"/>
            <a:ext cx="468589" cy="22415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552354" y="2752828"/>
            <a:ext cx="1080711" cy="5421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5303" y="2192923"/>
            <a:ext cx="2367507" cy="83099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Консервативные мотивации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75788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1273"/>
            <a:ext cx="12074435" cy="1325563"/>
          </a:xfrm>
        </p:spPr>
        <p:txBody>
          <a:bodyPr/>
          <a:lstStyle/>
          <a:p>
            <a:pPr algn="ctr"/>
            <a:r>
              <a:rPr lang="ru-RU" b="1" dirty="0" smtClean="0"/>
              <a:t>Основные причины неизбежного кризиса глобальной человеческой цивилизации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441" y="1690688"/>
            <a:ext cx="1195251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9752" y="2107383"/>
            <a:ext cx="11792495" cy="109727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Расширение функции сетевых информационных сетей и систем искусственного интеллекта</a:t>
            </a:r>
            <a:endParaRPr lang="ru-RU" sz="32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6892" y="3956428"/>
            <a:ext cx="3897086" cy="285048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Сопротивление биосферы, биологическая деградация человека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63785" y="3956427"/>
            <a:ext cx="4147457" cy="278537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Нарастающие противоречия между мозаичностью общественного сознания и возрастающим культурным потенциалом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416289" y="3956427"/>
            <a:ext cx="3553098" cy="27412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Быстрый  прогресс безлюдных технологий и информационных технологий принятия решений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Левая фигурная скобка 10"/>
          <p:cNvSpPr/>
          <p:nvPr/>
        </p:nvSpPr>
        <p:spPr>
          <a:xfrm rot="5400000">
            <a:off x="5738638" y="-2159417"/>
            <a:ext cx="714724" cy="11956871"/>
          </a:xfrm>
          <a:prstGeom prst="leftBrace">
            <a:avLst>
              <a:gd name="adj1" fmla="val 8333"/>
              <a:gd name="adj2" fmla="val 5109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165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Модель взаимосвязи генетической матрицы и фенотипа человека</a:t>
            </a:r>
            <a:endParaRPr lang="ru-RU" b="1" dirty="0"/>
          </a:p>
        </p:txBody>
      </p:sp>
      <p:sp>
        <p:nvSpPr>
          <p:cNvPr id="6" name="Волна 5"/>
          <p:cNvSpPr/>
          <p:nvPr/>
        </p:nvSpPr>
        <p:spPr>
          <a:xfrm rot="5400000">
            <a:off x="711290" y="3480619"/>
            <a:ext cx="1072426" cy="14369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Волна 7"/>
          <p:cNvSpPr/>
          <p:nvPr/>
        </p:nvSpPr>
        <p:spPr>
          <a:xfrm rot="5400000">
            <a:off x="2151635" y="3431798"/>
            <a:ext cx="1052501" cy="13062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33697" y="1875203"/>
            <a:ext cx="1438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Гены ДНК 25 тыс.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002306" y="1875203"/>
            <a:ext cx="1377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иРНК 100 тыс.</a:t>
            </a:r>
            <a:endParaRPr lang="ru-RU" sz="2400" dirty="0"/>
          </a:p>
        </p:txBody>
      </p:sp>
      <p:sp>
        <p:nvSpPr>
          <p:cNvPr id="10" name="Овал 9"/>
          <p:cNvSpPr/>
          <p:nvPr/>
        </p:nvSpPr>
        <p:spPr>
          <a:xfrm>
            <a:off x="3540476" y="3312804"/>
            <a:ext cx="509451" cy="4963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593227" y="3183823"/>
            <a:ext cx="391886" cy="237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988309" y="2541337"/>
            <a:ext cx="1483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Рибосома</a:t>
            </a:r>
            <a:endParaRPr lang="ru-RU" sz="2400" dirty="0"/>
          </a:p>
        </p:txBody>
      </p:sp>
      <p:sp>
        <p:nvSpPr>
          <p:cNvPr id="14" name="Облако 13"/>
          <p:cNvSpPr/>
          <p:nvPr/>
        </p:nvSpPr>
        <p:spPr>
          <a:xfrm>
            <a:off x="4835140" y="3139712"/>
            <a:ext cx="705394" cy="49638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блако 14"/>
          <p:cNvSpPr/>
          <p:nvPr/>
        </p:nvSpPr>
        <p:spPr>
          <a:xfrm>
            <a:off x="6155430" y="3113437"/>
            <a:ext cx="862149" cy="501164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712334" y="2928770"/>
            <a:ext cx="151529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Белковые системы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9775824" y="3090800"/>
            <a:ext cx="147245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Организм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9957315" y="1821417"/>
            <a:ext cx="110947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Среда</a:t>
            </a:r>
            <a:endParaRPr lang="ru-RU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096000" y="2539297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&gt;</a:t>
            </a:r>
            <a:r>
              <a:rPr lang="ru-RU" sz="2400" dirty="0" smtClean="0"/>
              <a:t>1 мил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0159134" y="5236366"/>
            <a:ext cx="108914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Клетки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0011936" y="4175213"/>
            <a:ext cx="117269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Органы</a:t>
            </a:r>
            <a:endParaRPr lang="ru-RU" sz="2400" dirty="0"/>
          </a:p>
        </p:txBody>
      </p:sp>
      <p:sp>
        <p:nvSpPr>
          <p:cNvPr id="22" name="Выгнутая вправо стрелка 21"/>
          <p:cNvSpPr/>
          <p:nvPr/>
        </p:nvSpPr>
        <p:spPr>
          <a:xfrm rot="5400000">
            <a:off x="4292502" y="930015"/>
            <a:ext cx="1577898" cy="726294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1449977" y="3483417"/>
            <a:ext cx="116259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809926" y="3444514"/>
            <a:ext cx="716575" cy="91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005648" y="3417390"/>
            <a:ext cx="788126" cy="43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540534" y="3399249"/>
            <a:ext cx="57288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5" idx="0"/>
            <a:endCxn id="16" idx="1"/>
          </p:cNvCxnSpPr>
          <p:nvPr/>
        </p:nvCxnSpPr>
        <p:spPr>
          <a:xfrm flipV="1">
            <a:off x="7016861" y="3344269"/>
            <a:ext cx="695473" cy="197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745263" y="2601529"/>
            <a:ext cx="96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Б</a:t>
            </a:r>
            <a:r>
              <a:rPr lang="ru-RU" sz="2400" dirty="0" smtClean="0"/>
              <a:t>елки</a:t>
            </a:r>
            <a:endParaRPr lang="ru-RU" sz="2400" dirty="0"/>
          </a:p>
        </p:txBody>
      </p:sp>
      <p:cxnSp>
        <p:nvCxnSpPr>
          <p:cNvPr id="40" name="Прямая со стрелкой 39"/>
          <p:cNvCxnSpPr>
            <a:stCxn id="16" idx="3"/>
            <a:endCxn id="17" idx="1"/>
          </p:cNvCxnSpPr>
          <p:nvPr/>
        </p:nvCxnSpPr>
        <p:spPr>
          <a:xfrm flipV="1">
            <a:off x="9227625" y="3307830"/>
            <a:ext cx="548199" cy="364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5826975" y="2456403"/>
            <a:ext cx="0" cy="7858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724743" y="1612593"/>
            <a:ext cx="2204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Молекулярные модификации</a:t>
            </a:r>
            <a:endParaRPr lang="ru-RU" sz="2400" dirty="0"/>
          </a:p>
        </p:txBody>
      </p:sp>
      <p:cxnSp>
        <p:nvCxnSpPr>
          <p:cNvPr id="49" name="Прямая со стрелкой 48"/>
          <p:cNvCxnSpPr>
            <a:endCxn id="21" idx="1"/>
          </p:cNvCxnSpPr>
          <p:nvPr/>
        </p:nvCxnSpPr>
        <p:spPr>
          <a:xfrm>
            <a:off x="9271806" y="3783298"/>
            <a:ext cx="740130" cy="6227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endCxn id="20" idx="1"/>
          </p:cNvCxnSpPr>
          <p:nvPr/>
        </p:nvCxnSpPr>
        <p:spPr>
          <a:xfrm>
            <a:off x="9104451" y="3809193"/>
            <a:ext cx="1054683" cy="16580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743200" y="5467199"/>
            <a:ext cx="576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Сигнальные пути белковых  цепей и сетей </a:t>
            </a:r>
            <a:endParaRPr lang="ru-RU" sz="2400" dirty="0"/>
          </a:p>
        </p:txBody>
      </p:sp>
      <p:cxnSp>
        <p:nvCxnSpPr>
          <p:cNvPr id="56" name="Прямая со стрелкой 55"/>
          <p:cNvCxnSpPr/>
          <p:nvPr/>
        </p:nvCxnSpPr>
        <p:spPr>
          <a:xfrm>
            <a:off x="10474302" y="2475367"/>
            <a:ext cx="0" cy="461665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10175966" y="4183496"/>
            <a:ext cx="10450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H="1">
            <a:off x="10544856" y="3614601"/>
            <a:ext cx="11608" cy="493086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Прямая со стрелкой 1026"/>
          <p:cNvCxnSpPr/>
          <p:nvPr/>
        </p:nvCxnSpPr>
        <p:spPr>
          <a:xfrm>
            <a:off x="10598282" y="4699866"/>
            <a:ext cx="1" cy="484072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31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446" y="143691"/>
            <a:ext cx="11482251" cy="6479178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Науки делятся на естественные, неестественные и </a:t>
            </a:r>
            <a:r>
              <a:rPr lang="ru-RU" b="1" dirty="0" smtClean="0"/>
              <a:t>противоестественные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Л.Д. Ландау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16629" y="4249395"/>
            <a:ext cx="84656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1. </a:t>
            </a:r>
            <a:r>
              <a:rPr lang="ru-RU" sz="2800" dirty="0" smtClean="0"/>
              <a:t>Естественные науки (физика, химия, биология)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2. </a:t>
            </a:r>
            <a:r>
              <a:rPr lang="ru-RU" sz="2800" dirty="0" smtClean="0"/>
              <a:t>Математика </a:t>
            </a:r>
            <a:r>
              <a:rPr lang="ru-RU" sz="2800" dirty="0"/>
              <a:t>технические науки</a:t>
            </a:r>
            <a:br>
              <a:rPr lang="ru-RU" sz="2800" dirty="0"/>
            </a:br>
            <a:r>
              <a:rPr lang="ru-RU" sz="2800" dirty="0"/>
              <a:t>3. Медицина, гуманитарные науки</a:t>
            </a:r>
          </a:p>
        </p:txBody>
      </p:sp>
    </p:spTree>
    <p:extLst>
      <p:ext uri="{BB962C8B-B14F-4D97-AF65-F5344CB8AC3E}">
        <p14:creationId xmlns:p14="http://schemas.microsoft.com/office/powerpoint/2010/main" val="3908669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129994"/>
            <a:ext cx="10515600" cy="10456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Внутриклеточные информационные сети (метод построения графов)</a:t>
            </a:r>
            <a:endParaRPr lang="ru-RU" b="1" dirty="0"/>
          </a:p>
        </p:txBody>
      </p:sp>
      <p:pic>
        <p:nvPicPr>
          <p:cNvPr id="3074" name="Picture 2" descr="фигура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845" y="1254035"/>
            <a:ext cx="10032275" cy="53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9006" y="1175657"/>
            <a:ext cx="1180882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1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8079214" y="2509093"/>
            <a:ext cx="1156225" cy="2341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886" y="9051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Экосистемы (биоценозы, геобиоценозы, биомы, в России 13 наземных биомов)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65633" y="2547007"/>
            <a:ext cx="1013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Виды</a:t>
            </a:r>
            <a:endParaRPr lang="ru-RU" sz="2800" dirty="0"/>
          </a:p>
        </p:txBody>
      </p:sp>
      <p:sp>
        <p:nvSpPr>
          <p:cNvPr id="6" name="Овал 5"/>
          <p:cNvSpPr/>
          <p:nvPr/>
        </p:nvSpPr>
        <p:spPr>
          <a:xfrm>
            <a:off x="1606731" y="3533222"/>
            <a:ext cx="378823" cy="3526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759131" y="3685622"/>
            <a:ext cx="378823" cy="3526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911531" y="3838022"/>
            <a:ext cx="378823" cy="3526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2031273" y="3635548"/>
            <a:ext cx="378823" cy="3526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1872343" y="3433074"/>
            <a:ext cx="378823" cy="3526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 flipH="1">
            <a:off x="1606731" y="3785771"/>
            <a:ext cx="311330" cy="3505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426060" y="4388839"/>
            <a:ext cx="142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8-10 мил.</a:t>
            </a:r>
            <a:endParaRPr lang="ru-RU" sz="2400" dirty="0"/>
          </a:p>
        </p:txBody>
      </p:sp>
      <p:sp>
        <p:nvSpPr>
          <p:cNvPr id="13" name="Овал 12"/>
          <p:cNvSpPr/>
          <p:nvPr/>
        </p:nvSpPr>
        <p:spPr>
          <a:xfrm>
            <a:off x="3889466" y="3511660"/>
            <a:ext cx="143691" cy="1632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4048395" y="3522407"/>
            <a:ext cx="143691" cy="1632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4003765" y="3815161"/>
            <a:ext cx="143691" cy="1632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3880757" y="3627962"/>
            <a:ext cx="143691" cy="1632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3991791" y="3638567"/>
            <a:ext cx="143691" cy="1632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3880757" y="3780467"/>
            <a:ext cx="143691" cy="1632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4126773" y="3630420"/>
            <a:ext cx="143691" cy="1632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4127862" y="3771934"/>
            <a:ext cx="130628" cy="1567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3788773" y="3698754"/>
            <a:ext cx="143691" cy="1632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3762920" y="3581610"/>
            <a:ext cx="143691" cy="1632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865529" y="2388484"/>
            <a:ext cx="21230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Популяции в экосистемах</a:t>
            </a:r>
            <a:endParaRPr lang="ru-RU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1299753" y="4976480"/>
            <a:ext cx="17504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Генофонд биосферы</a:t>
            </a:r>
            <a:endParaRPr lang="ru-RU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3448593" y="4878755"/>
            <a:ext cx="1933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Генофонды экосистем</a:t>
            </a:r>
            <a:endParaRPr lang="ru-RU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7798524" y="1838280"/>
            <a:ext cx="2071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Экосистемы</a:t>
            </a:r>
            <a:endParaRPr lang="ru-RU" sz="2800" b="1" dirty="0"/>
          </a:p>
        </p:txBody>
      </p:sp>
      <p:sp>
        <p:nvSpPr>
          <p:cNvPr id="28" name="Волна 27"/>
          <p:cNvSpPr/>
          <p:nvPr/>
        </p:nvSpPr>
        <p:spPr>
          <a:xfrm>
            <a:off x="8196781" y="2693238"/>
            <a:ext cx="685962" cy="27477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196920" y="3297471"/>
            <a:ext cx="2248909" cy="11056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Экологические ниши</a:t>
            </a:r>
            <a:endParaRPr lang="ru-RU" sz="2400" dirty="0"/>
          </a:p>
        </p:txBody>
      </p:sp>
      <p:sp>
        <p:nvSpPr>
          <p:cNvPr id="31" name="Волна 30"/>
          <p:cNvSpPr/>
          <p:nvPr/>
        </p:nvSpPr>
        <p:spPr>
          <a:xfrm>
            <a:off x="8196781" y="3258446"/>
            <a:ext cx="685962" cy="27477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Волна 31"/>
          <p:cNvSpPr/>
          <p:nvPr/>
        </p:nvSpPr>
        <p:spPr>
          <a:xfrm>
            <a:off x="8196781" y="3783309"/>
            <a:ext cx="685962" cy="27477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Волна 32"/>
          <p:cNvSpPr/>
          <p:nvPr/>
        </p:nvSpPr>
        <p:spPr>
          <a:xfrm>
            <a:off x="8196781" y="4364173"/>
            <a:ext cx="685962" cy="27477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8546374" y="2968014"/>
            <a:ext cx="0" cy="32434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8546374" y="4064499"/>
            <a:ext cx="0" cy="32434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8546374" y="3506587"/>
            <a:ext cx="0" cy="32434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2651760" y="3791177"/>
            <a:ext cx="796833" cy="106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4348881" y="3720174"/>
            <a:ext cx="781675" cy="106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7597605" y="3785139"/>
            <a:ext cx="398254" cy="122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111570" y="1737689"/>
            <a:ext cx="263476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Эволюция видов</a:t>
            </a:r>
          </a:p>
          <a:p>
            <a:endParaRPr lang="ru-RU" sz="2400" dirty="0"/>
          </a:p>
          <a:p>
            <a:r>
              <a:rPr lang="ru-RU" sz="2400" dirty="0" smtClean="0"/>
              <a:t>Эволюция эк. ниш </a:t>
            </a:r>
            <a:endParaRPr lang="ru-RU" sz="2400" dirty="0"/>
          </a:p>
        </p:txBody>
      </p:sp>
      <p:cxnSp>
        <p:nvCxnSpPr>
          <p:cNvPr id="48" name="Прямая со стрелкой 47"/>
          <p:cNvCxnSpPr>
            <a:stCxn id="29" idx="0"/>
          </p:cNvCxnSpPr>
          <p:nvPr/>
        </p:nvCxnSpPr>
        <p:spPr>
          <a:xfrm flipH="1" flipV="1">
            <a:off x="6321374" y="2986146"/>
            <a:ext cx="1" cy="311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6321374" y="2142309"/>
            <a:ext cx="0" cy="3667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777896" y="2208766"/>
            <a:ext cx="1899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Пищевые цепи и сети</a:t>
            </a:r>
            <a:endParaRPr lang="ru-RU" sz="2400" dirty="0"/>
          </a:p>
        </p:txBody>
      </p:sp>
      <p:cxnSp>
        <p:nvCxnSpPr>
          <p:cNvPr id="53" name="Прямая со стрелкой 52"/>
          <p:cNvCxnSpPr>
            <a:stCxn id="51" idx="1"/>
          </p:cNvCxnSpPr>
          <p:nvPr/>
        </p:nvCxnSpPr>
        <p:spPr>
          <a:xfrm flipH="1">
            <a:off x="8882743" y="2624265"/>
            <a:ext cx="895153" cy="4459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Овал 53"/>
          <p:cNvSpPr/>
          <p:nvPr/>
        </p:nvSpPr>
        <p:spPr>
          <a:xfrm>
            <a:off x="9868825" y="3141808"/>
            <a:ext cx="2176014" cy="112798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Биосфера</a:t>
            </a:r>
            <a:endParaRPr lang="ru-RU" sz="2400" b="1" dirty="0"/>
          </a:p>
        </p:txBody>
      </p:sp>
      <p:cxnSp>
        <p:nvCxnSpPr>
          <p:cNvPr id="56" name="Прямая со стрелкой 55"/>
          <p:cNvCxnSpPr/>
          <p:nvPr/>
        </p:nvCxnSpPr>
        <p:spPr>
          <a:xfrm flipV="1">
            <a:off x="9253167" y="3727712"/>
            <a:ext cx="539734" cy="238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0358846" y="4976480"/>
            <a:ext cx="110947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Среда</a:t>
            </a:r>
            <a:endParaRPr lang="ru-RU" sz="2800" dirty="0"/>
          </a:p>
        </p:txBody>
      </p:sp>
      <p:sp>
        <p:nvSpPr>
          <p:cNvPr id="59" name="Выгнутая вправо стрелка 58"/>
          <p:cNvSpPr/>
          <p:nvPr/>
        </p:nvSpPr>
        <p:spPr>
          <a:xfrm rot="4803541">
            <a:off x="6625843" y="3693613"/>
            <a:ext cx="1127425" cy="4379149"/>
          </a:xfrm>
          <a:prstGeom prst="curvedLeftArrow">
            <a:avLst>
              <a:gd name="adj1" fmla="val 25001"/>
              <a:gd name="adj2" fmla="val 50000"/>
              <a:gd name="adj3" fmla="val 351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678708" y="5502512"/>
            <a:ext cx="2815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Естественный отбор</a:t>
            </a:r>
            <a:endParaRPr lang="ru-RU" sz="2400" dirty="0"/>
          </a:p>
        </p:txBody>
      </p:sp>
      <p:sp>
        <p:nvSpPr>
          <p:cNvPr id="61" name="Стрелка влево 60"/>
          <p:cNvSpPr/>
          <p:nvPr/>
        </p:nvSpPr>
        <p:spPr>
          <a:xfrm>
            <a:off x="9427635" y="5107285"/>
            <a:ext cx="884835" cy="261610"/>
          </a:xfrm>
          <a:prstGeom prst="left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8194" y="1416074"/>
            <a:ext cx="1166513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849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f.ppt-online.org/files/slide/m/Muct9o5mZUHBkyAKVlIhdjDWpERJxNq3vGe6a4/slide-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27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340070" y="2949108"/>
            <a:ext cx="2916620" cy="2474230"/>
          </a:xfrm>
          <a:prstGeom prst="ellipse">
            <a:avLst/>
          </a:prstGeom>
          <a:pattFill prst="sphere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325" y="650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Роль маргинальных зон нечёткости в эволюции видов (примеры)</a:t>
            </a:r>
            <a:endParaRPr lang="ru-RU" sz="4000" b="1" dirty="0"/>
          </a:p>
        </p:txBody>
      </p:sp>
      <p:sp>
        <p:nvSpPr>
          <p:cNvPr id="4" name="Овал 3"/>
          <p:cNvSpPr/>
          <p:nvPr/>
        </p:nvSpPr>
        <p:spPr>
          <a:xfrm>
            <a:off x="1588452" y="3137105"/>
            <a:ext cx="2301765" cy="21441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641219" y="2822984"/>
            <a:ext cx="60346" cy="98547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3584" y="1622655"/>
            <a:ext cx="4792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Ядро вида  – наиболее адаптированные к средовым условиям особи популяции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94140" y="5622230"/>
            <a:ext cx="5029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Генетический дрейф увеличивает зону нечеткости, а естественный отбор - уменьшает </a:t>
            </a:r>
            <a:endParaRPr lang="ru-RU" sz="2400" dirty="0"/>
          </a:p>
        </p:txBody>
      </p:sp>
      <p:cxnSp>
        <p:nvCxnSpPr>
          <p:cNvPr id="14" name="Прямая со стрелкой 13"/>
          <p:cNvCxnSpPr>
            <a:endCxn id="5" idx="5"/>
          </p:cNvCxnSpPr>
          <p:nvPr/>
        </p:nvCxnSpPr>
        <p:spPr>
          <a:xfrm flipV="1">
            <a:off x="3744314" y="5060995"/>
            <a:ext cx="85247" cy="53455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5" idx="3"/>
          </p:cNvCxnSpPr>
          <p:nvPr/>
        </p:nvCxnSpPr>
        <p:spPr>
          <a:xfrm flipH="1" flipV="1">
            <a:off x="1767199" y="5060995"/>
            <a:ext cx="219256" cy="53455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110791" y="2096875"/>
            <a:ext cx="2995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Средовые изменения, приводящие к гибели ядра популяции вида </a:t>
            </a:r>
            <a:endParaRPr lang="ru-RU" sz="2000" dirty="0"/>
          </a:p>
        </p:txBody>
      </p:sp>
      <p:sp>
        <p:nvSpPr>
          <p:cNvPr id="24" name="Овал 23"/>
          <p:cNvSpPr/>
          <p:nvPr/>
        </p:nvSpPr>
        <p:spPr>
          <a:xfrm>
            <a:off x="7715113" y="3131841"/>
            <a:ext cx="859877" cy="759904"/>
          </a:xfrm>
          <a:prstGeom prst="ellipse">
            <a:avLst/>
          </a:prstGeom>
          <a:pattFill prst="sphere">
            <a:fgClr>
              <a:srgbClr val="FF0000"/>
            </a:fgClr>
            <a:bgClr>
              <a:srgbClr val="0070C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8665693" y="3404851"/>
            <a:ext cx="953018" cy="1326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651529" y="2756729"/>
            <a:ext cx="2205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Ускоренное видообразование (эволюционный скачек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cxnSp>
        <p:nvCxnSpPr>
          <p:cNvPr id="51" name="Прямая со стрелкой 50"/>
          <p:cNvCxnSpPr/>
          <p:nvPr/>
        </p:nvCxnSpPr>
        <p:spPr>
          <a:xfrm flipV="1">
            <a:off x="4091645" y="3655113"/>
            <a:ext cx="3553691" cy="2518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6477600" y="3243342"/>
            <a:ext cx="0" cy="4117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3215843" y="4223829"/>
            <a:ext cx="4311740" cy="1498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Овал 55"/>
          <p:cNvSpPr/>
          <p:nvPr/>
        </p:nvSpPr>
        <p:spPr>
          <a:xfrm>
            <a:off x="7620113" y="4097281"/>
            <a:ext cx="850921" cy="7793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9127296" y="4298791"/>
            <a:ext cx="2926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Постепенная трансформация в новый дочерний вид в силу внутривидовой борьбы</a:t>
            </a:r>
            <a:endParaRPr lang="ru-RU" sz="2000" dirty="0"/>
          </a:p>
        </p:txBody>
      </p:sp>
      <p:cxnSp>
        <p:nvCxnSpPr>
          <p:cNvPr id="69" name="Прямая со стрелкой 68"/>
          <p:cNvCxnSpPr/>
          <p:nvPr/>
        </p:nvCxnSpPr>
        <p:spPr>
          <a:xfrm>
            <a:off x="4003502" y="4680142"/>
            <a:ext cx="2582498" cy="3540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Овал 71"/>
          <p:cNvSpPr/>
          <p:nvPr/>
        </p:nvSpPr>
        <p:spPr>
          <a:xfrm>
            <a:off x="6797986" y="4739076"/>
            <a:ext cx="917126" cy="893899"/>
          </a:xfrm>
          <a:prstGeom prst="ellipse">
            <a:avLst/>
          </a:prstGeom>
          <a:pattFill prst="sphere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9" name="Прямая со стрелкой 78"/>
          <p:cNvCxnSpPr/>
          <p:nvPr/>
        </p:nvCxnSpPr>
        <p:spPr>
          <a:xfrm>
            <a:off x="8572985" y="4623868"/>
            <a:ext cx="461603" cy="1924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5696702" y="5595553"/>
            <a:ext cx="29689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К</a:t>
            </a:r>
            <a:r>
              <a:rPr lang="ru-RU" sz="2000" dirty="0" smtClean="0"/>
              <a:t>онкурирующий вид в данной экологической нише (антисистема)</a:t>
            </a:r>
            <a:endParaRPr lang="ru-RU" sz="20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8572985" y="1571273"/>
            <a:ext cx="3065881" cy="83099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Образование </a:t>
            </a:r>
            <a:r>
              <a:rPr lang="ru-RU" sz="2400" dirty="0"/>
              <a:t>новых </a:t>
            </a:r>
            <a:r>
              <a:rPr lang="ru-RU" sz="2400" dirty="0" smtClean="0"/>
              <a:t>экологических ниш</a:t>
            </a:r>
            <a:endParaRPr lang="ru-RU" sz="2400" dirty="0"/>
          </a:p>
        </p:txBody>
      </p:sp>
      <p:cxnSp>
        <p:nvCxnSpPr>
          <p:cNvPr id="85" name="Прямая со стрелкой 84"/>
          <p:cNvCxnSpPr/>
          <p:nvPr/>
        </p:nvCxnSpPr>
        <p:spPr>
          <a:xfrm flipV="1">
            <a:off x="7973466" y="2176043"/>
            <a:ext cx="451833" cy="1703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flipH="1" flipV="1">
            <a:off x="10396315" y="2420732"/>
            <a:ext cx="238569" cy="3975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Овал 92"/>
          <p:cNvSpPr/>
          <p:nvPr/>
        </p:nvSpPr>
        <p:spPr>
          <a:xfrm>
            <a:off x="6927817" y="4876570"/>
            <a:ext cx="651646" cy="6134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3584" y="1390610"/>
            <a:ext cx="1181043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381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901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Принципиальная схема реализации функции СОФ в социальных системах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356705"/>
            <a:ext cx="2362202" cy="18158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Стереотипы сознания, программы поведения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604656" y="2402519"/>
            <a:ext cx="3030583" cy="18158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Стереотипы поведения, взаимоотношений людей (институты)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723812" y="2402519"/>
            <a:ext cx="2629988" cy="18158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Материальные изменения экосоциальной среды</a:t>
            </a:r>
            <a:endParaRPr lang="ru-RU" sz="2800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3387634" y="2748873"/>
            <a:ext cx="1005840" cy="38542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лево 8"/>
          <p:cNvSpPr/>
          <p:nvPr/>
        </p:nvSpPr>
        <p:spPr>
          <a:xfrm>
            <a:off x="3387634" y="3288192"/>
            <a:ext cx="1005840" cy="37882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7733211" y="2748873"/>
            <a:ext cx="990601" cy="38542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лево 10"/>
          <p:cNvSpPr/>
          <p:nvPr/>
        </p:nvSpPr>
        <p:spPr>
          <a:xfrm>
            <a:off x="7684225" y="3173562"/>
            <a:ext cx="990601" cy="37882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Выгнутая вправо стрелка 11"/>
          <p:cNvSpPr/>
          <p:nvPr/>
        </p:nvSpPr>
        <p:spPr>
          <a:xfrm rot="5400000">
            <a:off x="5721069" y="1227469"/>
            <a:ext cx="1516215" cy="7498080"/>
          </a:xfrm>
          <a:prstGeom prst="curvedLeftArrow">
            <a:avLst>
              <a:gd name="adj1" fmla="val 25001"/>
              <a:gd name="adj2" fmla="val 50000"/>
              <a:gd name="adj3" fmla="val 3511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0488" y="4453531"/>
            <a:ext cx="2579914" cy="22467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Накопление знаний, корректировка программ поведения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503" y="1662791"/>
            <a:ext cx="1208749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98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463944" y="2588620"/>
            <a:ext cx="4902011" cy="3448513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944" y="-50047"/>
            <a:ext cx="11716718" cy="102446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Кризис стереотипов общественного сознания</a:t>
            </a:r>
            <a:endParaRPr lang="ru-RU" sz="3600" b="1" dirty="0"/>
          </a:p>
        </p:txBody>
      </p:sp>
      <p:sp>
        <p:nvSpPr>
          <p:cNvPr id="4" name="Овал 3"/>
          <p:cNvSpPr/>
          <p:nvPr/>
        </p:nvSpPr>
        <p:spPr>
          <a:xfrm>
            <a:off x="950333" y="2902682"/>
            <a:ext cx="2873829" cy="274319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787399" y="4971864"/>
            <a:ext cx="914400" cy="914400"/>
          </a:xfrm>
          <a:prstGeom prst="ellipse">
            <a:avLst/>
          </a:prstGeom>
          <a:pattFill prst="lgConfetti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701799" y="2967785"/>
            <a:ext cx="914400" cy="914400"/>
          </a:xfrm>
          <a:prstGeom prst="ellipse">
            <a:avLst/>
          </a:prstGeom>
          <a:pattFill prst="ltHorz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385618" y="2967785"/>
            <a:ext cx="914400" cy="9144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749237" y="4014061"/>
            <a:ext cx="914400" cy="914400"/>
          </a:xfrm>
          <a:prstGeom prst="ellipse">
            <a:avLst/>
          </a:prstGeom>
          <a:pattFill prst="lgCheck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106759" y="367688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616199" y="3501730"/>
            <a:ext cx="538238" cy="3958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729253" y="4471261"/>
            <a:ext cx="450081" cy="2094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1924212" y="3882184"/>
            <a:ext cx="914400" cy="914400"/>
          </a:xfrm>
          <a:prstGeom prst="ellipse">
            <a:avLst/>
          </a:prstGeom>
          <a:pattFill prst="trellis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3022214" y="4464160"/>
            <a:ext cx="1003040" cy="868520"/>
          </a:xfrm>
          <a:prstGeom prst="ellipse">
            <a:avLst/>
          </a:prstGeom>
          <a:pattFill prst="dashUpDiag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2841373" y="4134088"/>
            <a:ext cx="1645210" cy="1140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77442" y="1774585"/>
            <a:ext cx="22312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Ядро системы</a:t>
            </a:r>
            <a:endParaRPr lang="ru-RU" sz="2800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1546413" y="4815887"/>
            <a:ext cx="335644" cy="376045"/>
          </a:xfrm>
          <a:prstGeom prst="straightConnector1">
            <a:avLst/>
          </a:prstGeom>
          <a:ln w="2857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913824" y="2711810"/>
            <a:ext cx="418742" cy="10018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991972" y="1658119"/>
            <a:ext cx="24487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Маргинальная зона</a:t>
            </a:r>
            <a:endParaRPr lang="ru-RU" sz="2800" dirty="0"/>
          </a:p>
        </p:txBody>
      </p:sp>
      <p:cxnSp>
        <p:nvCxnSpPr>
          <p:cNvPr id="40" name="Прямая со стрелкой 39"/>
          <p:cNvCxnSpPr/>
          <p:nvPr/>
        </p:nvCxnSpPr>
        <p:spPr>
          <a:xfrm flipH="1">
            <a:off x="4486583" y="2465223"/>
            <a:ext cx="1144527" cy="88243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284156" y="2726436"/>
            <a:ext cx="22317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Образование антисистемы</a:t>
            </a:r>
            <a:endParaRPr lang="ru-RU" sz="2800" dirty="0"/>
          </a:p>
        </p:txBody>
      </p:sp>
      <p:cxnSp>
        <p:nvCxnSpPr>
          <p:cNvPr id="42" name="Прямая со стрелкой 41"/>
          <p:cNvCxnSpPr/>
          <p:nvPr/>
        </p:nvCxnSpPr>
        <p:spPr>
          <a:xfrm flipH="1">
            <a:off x="5000344" y="3196939"/>
            <a:ext cx="1474477" cy="72290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936190" y="1434884"/>
            <a:ext cx="21720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 Социальные страты</a:t>
            </a:r>
            <a:endParaRPr lang="ru-RU" sz="2800" dirty="0"/>
          </a:p>
        </p:txBody>
      </p:sp>
      <p:cxnSp>
        <p:nvCxnSpPr>
          <p:cNvPr id="47" name="Прямая со стрелкой 46"/>
          <p:cNvCxnSpPr/>
          <p:nvPr/>
        </p:nvCxnSpPr>
        <p:spPr>
          <a:xfrm flipH="1">
            <a:off x="1871015" y="2378779"/>
            <a:ext cx="824210" cy="94581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3156174" y="2374954"/>
            <a:ext cx="24448" cy="94767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949440" y="5253784"/>
            <a:ext cx="4985726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Разрушение ментального ядра системы (общих ценностей) внешним фактором </a:t>
            </a:r>
            <a:endParaRPr lang="ru-RU" sz="2800" dirty="0"/>
          </a:p>
        </p:txBody>
      </p:sp>
      <p:cxnSp>
        <p:nvCxnSpPr>
          <p:cNvPr id="54" name="Прямая со стрелкой 53"/>
          <p:cNvCxnSpPr/>
          <p:nvPr/>
        </p:nvCxnSpPr>
        <p:spPr>
          <a:xfrm flipH="1" flipV="1">
            <a:off x="10125624" y="4639850"/>
            <a:ext cx="7751" cy="5730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8331585" y="3641156"/>
            <a:ext cx="3603581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Системный кризис, разрушение системы</a:t>
            </a:r>
            <a:endParaRPr lang="ru-RU" sz="2800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193745" y="6160530"/>
            <a:ext cx="6154570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2800" dirty="0"/>
              <a:t>Накопление внутренних противоречий</a:t>
            </a:r>
          </a:p>
        </p:txBody>
      </p:sp>
      <p:cxnSp>
        <p:nvCxnSpPr>
          <p:cNvPr id="68" name="Прямая со стрелкой 67"/>
          <p:cNvCxnSpPr>
            <a:stCxn id="9" idx="6"/>
          </p:cNvCxnSpPr>
          <p:nvPr/>
        </p:nvCxnSpPr>
        <p:spPr>
          <a:xfrm>
            <a:off x="5021159" y="4134088"/>
            <a:ext cx="3077812" cy="1857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8753631" y="2017795"/>
            <a:ext cx="2534979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Образование новой системы</a:t>
            </a:r>
            <a:endParaRPr lang="ru-RU" sz="2800" dirty="0"/>
          </a:p>
        </p:txBody>
      </p:sp>
      <p:cxnSp>
        <p:nvCxnSpPr>
          <p:cNvPr id="71" name="Прямая со стрелкой 70"/>
          <p:cNvCxnSpPr/>
          <p:nvPr/>
        </p:nvCxnSpPr>
        <p:spPr>
          <a:xfrm flipH="1" flipV="1">
            <a:off x="10021121" y="2990751"/>
            <a:ext cx="7752" cy="6504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>
            <a:stCxn id="52" idx="1"/>
          </p:cNvCxnSpPr>
          <p:nvPr/>
        </p:nvCxnSpPr>
        <p:spPr>
          <a:xfrm flipH="1" flipV="1">
            <a:off x="3205512" y="5473339"/>
            <a:ext cx="3743928" cy="4729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>
            <a:endCxn id="17" idx="2"/>
          </p:cNvCxnSpPr>
          <p:nvPr/>
        </p:nvCxnSpPr>
        <p:spPr>
          <a:xfrm flipV="1">
            <a:off x="1632458" y="4339384"/>
            <a:ext cx="291754" cy="102959"/>
          </a:xfrm>
          <a:prstGeom prst="straightConnector1">
            <a:avLst/>
          </a:prstGeom>
          <a:ln w="2857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flipV="1">
            <a:off x="2601073" y="5050865"/>
            <a:ext cx="467931" cy="194752"/>
          </a:xfrm>
          <a:prstGeom prst="straightConnector1">
            <a:avLst/>
          </a:prstGeom>
          <a:ln w="2857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flipV="1">
            <a:off x="1473792" y="3880935"/>
            <a:ext cx="130144" cy="174461"/>
          </a:xfrm>
          <a:prstGeom prst="straightConnector1">
            <a:avLst/>
          </a:prstGeom>
          <a:ln w="2857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 flipV="1">
            <a:off x="2560593" y="3837020"/>
            <a:ext cx="246723" cy="177462"/>
          </a:xfrm>
          <a:prstGeom prst="straightConnector1">
            <a:avLst/>
          </a:prstGeom>
          <a:ln w="2857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>
            <a:off x="2325199" y="3400809"/>
            <a:ext cx="312913" cy="7700"/>
          </a:xfrm>
          <a:prstGeom prst="straightConnector1">
            <a:avLst/>
          </a:prstGeom>
          <a:ln w="2857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>
            <a:endCxn id="18" idx="1"/>
          </p:cNvCxnSpPr>
          <p:nvPr/>
        </p:nvCxnSpPr>
        <p:spPr>
          <a:xfrm>
            <a:off x="2806820" y="4482237"/>
            <a:ext cx="362286" cy="109115"/>
          </a:xfrm>
          <a:prstGeom prst="straightConnector1">
            <a:avLst/>
          </a:prstGeom>
          <a:ln w="2857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>
            <a:off x="2038906" y="3811251"/>
            <a:ext cx="168104" cy="306958"/>
          </a:xfrm>
          <a:prstGeom prst="straightConnector1">
            <a:avLst/>
          </a:prstGeom>
          <a:ln w="2857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flipH="1">
            <a:off x="2284369" y="4710004"/>
            <a:ext cx="15118" cy="318139"/>
          </a:xfrm>
          <a:prstGeom prst="straightConnector1">
            <a:avLst/>
          </a:prstGeom>
          <a:ln w="2857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авая фигурная скобка 10"/>
          <p:cNvSpPr/>
          <p:nvPr/>
        </p:nvSpPr>
        <p:spPr>
          <a:xfrm rot="16200000">
            <a:off x="5797999" y="-4320032"/>
            <a:ext cx="650646" cy="11318757"/>
          </a:xfrm>
          <a:prstGeom prst="rightBrace">
            <a:avLst>
              <a:gd name="adj1" fmla="val 8333"/>
              <a:gd name="adj2" fmla="val 5023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497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069" y="269808"/>
            <a:ext cx="11704319" cy="123553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Взаимосвязь политической субъектностей и социальных взаимоотношений в обществе, не нарушающих баланс интересов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1241" y="2244869"/>
            <a:ext cx="3656467" cy="22467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Элита общества (субъект политики) </a:t>
            </a:r>
            <a:r>
              <a:rPr lang="ru-RU" sz="2800" i="1" dirty="0" smtClean="0"/>
              <a:t>Разделение властей, политическая конкуренция</a:t>
            </a:r>
            <a:endParaRPr lang="ru-RU" sz="2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826027" y="2244869"/>
            <a:ext cx="3580447" cy="2431435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Подчиненные страты (условные объекты</a:t>
            </a:r>
            <a:r>
              <a:rPr lang="ru-RU" sz="2400" dirty="0" smtClean="0"/>
              <a:t>)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246687" y="3322541"/>
            <a:ext cx="2926080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Осознание своих потребностей и интересов</a:t>
            </a:r>
            <a:endParaRPr lang="ru-RU" sz="2400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3981931" y="2868025"/>
            <a:ext cx="3720727" cy="2564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Выгнутая вправо стрелка 22"/>
          <p:cNvSpPr/>
          <p:nvPr/>
        </p:nvSpPr>
        <p:spPr>
          <a:xfrm rot="5041653">
            <a:off x="7495243" y="2424308"/>
            <a:ext cx="1044717" cy="5579118"/>
          </a:xfrm>
          <a:prstGeom prst="curvedLeftArrow">
            <a:avLst>
              <a:gd name="adj1" fmla="val 25000"/>
              <a:gd name="adj2" fmla="val 50000"/>
              <a:gd name="adj3" fmla="val 26132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99489" y="5811092"/>
            <a:ext cx="4206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Проявления гражданской субъектности</a:t>
            </a:r>
            <a:endParaRPr lang="ru-RU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568295" y="5899898"/>
            <a:ext cx="3369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Постоянная модернизация элиты</a:t>
            </a:r>
            <a:endParaRPr lang="ru-RU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4121077" y="2114638"/>
            <a:ext cx="3222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Управление с учётом баланса интересов 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418468" y="3786776"/>
            <a:ext cx="2116183" cy="120032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Институты гражданского общества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341116" y="5295569"/>
            <a:ext cx="1907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Социальные лифты</a:t>
            </a:r>
            <a:endParaRPr lang="ru-RU" sz="2400" dirty="0"/>
          </a:p>
        </p:txBody>
      </p:sp>
      <p:sp>
        <p:nvSpPr>
          <p:cNvPr id="13" name="Овал 12"/>
          <p:cNvSpPr/>
          <p:nvPr/>
        </p:nvSpPr>
        <p:spPr>
          <a:xfrm>
            <a:off x="1697066" y="5046494"/>
            <a:ext cx="914400" cy="914400"/>
          </a:xfrm>
          <a:prstGeom prst="ellipse">
            <a:avLst/>
          </a:prstGeom>
          <a:pattFill prst="lgConfetti">
            <a:fgClr>
              <a:schemeClr val="accent1"/>
            </a:fgClr>
            <a:bgClr>
              <a:srgbClr val="FF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 flipV="1">
            <a:off x="4886569" y="3092188"/>
            <a:ext cx="12002" cy="69458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4" idx="2"/>
          </p:cNvCxnSpPr>
          <p:nvPr/>
        </p:nvCxnSpPr>
        <p:spPr>
          <a:xfrm flipH="1">
            <a:off x="2718695" y="4987105"/>
            <a:ext cx="2757865" cy="402253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5" idx="2"/>
            <a:endCxn id="13" idx="0"/>
          </p:cNvCxnSpPr>
          <p:nvPr/>
        </p:nvCxnSpPr>
        <p:spPr>
          <a:xfrm flipH="1">
            <a:off x="2154266" y="4491638"/>
            <a:ext cx="15209" cy="5548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04503" y="1717767"/>
            <a:ext cx="1197864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5064431" y="3193098"/>
            <a:ext cx="2414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Контроль </a:t>
            </a:r>
            <a:r>
              <a:rPr lang="ru-RU" sz="2400" dirty="0" smtClean="0"/>
              <a:t>власти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74102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Хорда 17"/>
          <p:cNvSpPr/>
          <p:nvPr/>
        </p:nvSpPr>
        <p:spPr>
          <a:xfrm rot="6751478">
            <a:off x="2082717" y="4637626"/>
            <a:ext cx="641294" cy="650098"/>
          </a:xfrm>
          <a:prstGeom prst="chor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813" y="202934"/>
            <a:ext cx="10515600" cy="16085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Взаимосвязь политической субъектностей и социальных взаимоотношений в обществе, нарушающие баланс интересов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02168" y="2471798"/>
            <a:ext cx="2743200" cy="169277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Элита общества (субъект)</a:t>
            </a:r>
          </a:p>
          <a:p>
            <a:pPr algn="ctr"/>
            <a:r>
              <a:rPr lang="ru-RU" sz="2400" i="1" dirty="0" smtClean="0"/>
              <a:t>Сакрализация власти</a:t>
            </a:r>
            <a:endParaRPr lang="ru-RU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841803" y="2586445"/>
            <a:ext cx="3580447" cy="2431435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Подчиненные страты (объекты</a:t>
            </a:r>
            <a:r>
              <a:rPr lang="ru-RU" sz="2400" dirty="0" smtClean="0"/>
              <a:t>)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219261" y="3631687"/>
            <a:ext cx="2926080" cy="1200329"/>
          </a:xfrm>
          <a:prstGeom prst="rect">
            <a:avLst/>
          </a:prstGeom>
          <a:noFill/>
          <a:ln w="28575" cmpd="tri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Осознание своих потребностей и интересов</a:t>
            </a:r>
            <a:endParaRPr lang="ru-RU" sz="2400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3762104" y="2695776"/>
            <a:ext cx="3971107" cy="3355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0" name="Прямая со стрелкой 9"/>
          <p:cNvCxnSpPr>
            <a:stCxn id="7" idx="1"/>
          </p:cNvCxnSpPr>
          <p:nvPr/>
        </p:nvCxnSpPr>
        <p:spPr>
          <a:xfrm flipH="1" flipV="1">
            <a:off x="4217276" y="4210696"/>
            <a:ext cx="4001985" cy="2115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105716" y="3946649"/>
            <a:ext cx="84639" cy="458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217276" y="3714456"/>
            <a:ext cx="3645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Пассивное сопротивление</a:t>
            </a:r>
            <a:endParaRPr lang="ru-RU" sz="2400" dirty="0"/>
          </a:p>
        </p:txBody>
      </p:sp>
      <p:sp>
        <p:nvSpPr>
          <p:cNvPr id="23" name="Выгнутая вправо стрелка 22"/>
          <p:cNvSpPr/>
          <p:nvPr/>
        </p:nvSpPr>
        <p:spPr>
          <a:xfrm rot="4904098">
            <a:off x="7243290" y="2564078"/>
            <a:ext cx="1013787" cy="6180430"/>
          </a:xfrm>
          <a:prstGeom prst="curvedLeftArrow">
            <a:avLst>
              <a:gd name="adj1" fmla="val 25000"/>
              <a:gd name="adj2" fmla="val 50000"/>
              <a:gd name="adj3" fmla="val 23262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992007" y="4801738"/>
            <a:ext cx="914400" cy="914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5457001" y="5115165"/>
            <a:ext cx="2723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Формирование несистемной элиты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945256" y="4523371"/>
            <a:ext cx="108421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Раскол элиты</a:t>
            </a:r>
            <a:endParaRPr lang="ru-RU" sz="2400" dirty="0"/>
          </a:p>
        </p:txBody>
      </p:sp>
      <p:cxnSp>
        <p:nvCxnSpPr>
          <p:cNvPr id="27" name="Прямая со стрелкой 26"/>
          <p:cNvCxnSpPr>
            <a:stCxn id="5" idx="2"/>
          </p:cNvCxnSpPr>
          <p:nvPr/>
        </p:nvCxnSpPr>
        <p:spPr>
          <a:xfrm>
            <a:off x="2373768" y="4164569"/>
            <a:ext cx="0" cy="4915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 flipV="1">
            <a:off x="5042263" y="5355771"/>
            <a:ext cx="548640" cy="914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1946164" y="5289547"/>
            <a:ext cx="914400" cy="914400"/>
          </a:xfrm>
          <a:prstGeom prst="ellipse">
            <a:avLst/>
          </a:prstGeom>
          <a:gradFill>
            <a:gsLst>
              <a:gs pos="0">
                <a:srgbClr val="FF0000"/>
              </a:gs>
              <a:gs pos="62000">
                <a:schemeClr val="accent1">
                  <a:lumMod val="45000"/>
                  <a:lumOff val="55000"/>
                </a:schemeClr>
              </a:gs>
              <a:gs pos="9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3" name="Прямая со стрелкой 32"/>
          <p:cNvCxnSpPr>
            <a:stCxn id="18" idx="2"/>
            <a:endCxn id="31" idx="0"/>
          </p:cNvCxnSpPr>
          <p:nvPr/>
        </p:nvCxnSpPr>
        <p:spPr>
          <a:xfrm flipH="1">
            <a:off x="2403364" y="5086641"/>
            <a:ext cx="973" cy="2029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2975675" y="5355771"/>
            <a:ext cx="1016332" cy="2165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037769" y="6139125"/>
            <a:ext cx="4004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Контрэлита (кризис системы)</a:t>
            </a:r>
            <a:endParaRPr lang="ru-RU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4097643" y="2951054"/>
            <a:ext cx="3299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Нарушение управления</a:t>
            </a:r>
            <a:endParaRPr lang="ru-RU" sz="2400" dirty="0"/>
          </a:p>
        </p:txBody>
      </p:sp>
      <p:cxnSp>
        <p:nvCxnSpPr>
          <p:cNvPr id="42" name="Прямая со стрелкой 41"/>
          <p:cNvCxnSpPr>
            <a:stCxn id="12" idx="0"/>
          </p:cNvCxnSpPr>
          <p:nvPr/>
        </p:nvCxnSpPr>
        <p:spPr>
          <a:xfrm flipH="1" flipV="1">
            <a:off x="6029539" y="3403047"/>
            <a:ext cx="10416" cy="31140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619198" y="2323710"/>
            <a:ext cx="2002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Управление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3691" y="1811446"/>
            <a:ext cx="11952515" cy="457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9457509" y="5946162"/>
            <a:ext cx="326571" cy="1929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9555671" y="5517182"/>
            <a:ext cx="2675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Проявления антисистемной субъектности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46647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015" y="104503"/>
            <a:ext cx="11713779" cy="11274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Зона оптимального соотношения  свободы и организованности живых систем</a:t>
            </a:r>
            <a:endParaRPr lang="ru-RU" sz="4000" b="1" dirty="0"/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1292772" y="3799488"/>
            <a:ext cx="10061028" cy="6148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62770" y="4664971"/>
            <a:ext cx="3509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Организованность 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315200" y="4659725"/>
            <a:ext cx="1667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Свобода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0038496" y="4664971"/>
            <a:ext cx="980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Хаос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417348" y="4654318"/>
            <a:ext cx="1520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Статика</a:t>
            </a:r>
            <a:endParaRPr lang="ru-RU" sz="3200" dirty="0"/>
          </a:p>
        </p:txBody>
      </p:sp>
      <p:sp>
        <p:nvSpPr>
          <p:cNvPr id="9" name="Блок-схема: решение 8"/>
          <p:cNvSpPr/>
          <p:nvPr/>
        </p:nvSpPr>
        <p:spPr>
          <a:xfrm>
            <a:off x="2854791" y="3904190"/>
            <a:ext cx="7078716" cy="393490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45907" y="1938538"/>
            <a:ext cx="399426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Потеря адаптивности к внешним и внутренним противоречиям</a:t>
            </a:r>
            <a:endParaRPr lang="ru-RU" sz="24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2943038" y="3138868"/>
            <a:ext cx="0" cy="76532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33620" y="2079954"/>
            <a:ext cx="344544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Потеря устойчивости системы</a:t>
            </a:r>
            <a:endParaRPr lang="ru-RU" sz="24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9256342" y="2994723"/>
            <a:ext cx="39120" cy="94891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0" idx="3"/>
          </p:cNvCxnSpPr>
          <p:nvPr/>
        </p:nvCxnSpPr>
        <p:spPr>
          <a:xfrm flipV="1">
            <a:off x="4940170" y="2538702"/>
            <a:ext cx="237503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10502537" y="2955280"/>
            <a:ext cx="26126" cy="94891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127904" y="3386717"/>
            <a:ext cx="259345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Оптимум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8015" y="1231941"/>
            <a:ext cx="1202398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11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709" y="0"/>
            <a:ext cx="11374582" cy="103260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Менее организованные </a:t>
            </a:r>
            <a:r>
              <a:rPr lang="ru-RU" b="1" dirty="0" smtClean="0">
                <a:solidFill>
                  <a:srgbClr val="FF0000"/>
                </a:solidFill>
              </a:rPr>
              <a:t>бета системы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3200" b="1" dirty="0" smtClean="0"/>
              <a:t>(например, экологические системы)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709" y="1371600"/>
            <a:ext cx="11582993" cy="5146765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1800"/>
              </a:spcBef>
            </a:pPr>
            <a:r>
              <a:rPr lang="ru-RU" dirty="0" smtClean="0"/>
              <a:t>Неоднородность и нестабильного СОФ (генофонд)</a:t>
            </a:r>
          </a:p>
          <a:p>
            <a:pPr algn="just">
              <a:spcBef>
                <a:spcPts val="1800"/>
              </a:spcBef>
            </a:pPr>
            <a:r>
              <a:rPr lang="ru-RU" dirty="0" smtClean="0"/>
              <a:t>Взаимосвязь подсистем противоречива: синергизм-антагонизм</a:t>
            </a:r>
          </a:p>
          <a:p>
            <a:pPr algn="just">
              <a:spcBef>
                <a:spcPts val="1800"/>
              </a:spcBef>
            </a:pPr>
            <a:r>
              <a:rPr lang="ru-RU" dirty="0" smtClean="0"/>
              <a:t>Внутренняя среда нестабильна не имеет чётких границ</a:t>
            </a:r>
          </a:p>
          <a:p>
            <a:pPr algn="just">
              <a:spcBef>
                <a:spcPts val="1800"/>
              </a:spcBef>
            </a:pPr>
            <a:r>
              <a:rPr lang="ru-RU" dirty="0" smtClean="0"/>
              <a:t>Время существование системы и её подсистем не лимитировано и не скоординировано на уровне подсистем</a:t>
            </a:r>
          </a:p>
          <a:p>
            <a:pPr algn="just">
              <a:spcBef>
                <a:spcPts val="1800"/>
              </a:spcBef>
            </a:pPr>
            <a:r>
              <a:rPr lang="ru-RU" dirty="0" smtClean="0"/>
              <a:t>Системный кризис как правило завершается не полной гибелью системы, а её трансформацией в новую систему</a:t>
            </a:r>
          </a:p>
          <a:p>
            <a:pPr algn="just">
              <a:spcBef>
                <a:spcPts val="1800"/>
              </a:spcBef>
            </a:pPr>
            <a:r>
              <a:rPr lang="ru-RU" dirty="0" smtClean="0"/>
              <a:t>Доминируют сетевые принципы регуляции, но отсутствует иерархический принцип управления системой </a:t>
            </a:r>
          </a:p>
          <a:p>
            <a:pPr algn="just">
              <a:spcBef>
                <a:spcPts val="1800"/>
              </a:spcBef>
            </a:pPr>
            <a:r>
              <a:rPr lang="ru-RU" dirty="0" smtClean="0"/>
              <a:t>Иерархические структуры (например, пищевые цепи) встроены в подсистемы с преимущественно сетевым принципом регуляции</a:t>
            </a:r>
          </a:p>
          <a:p>
            <a:pPr algn="just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0331" y="1160597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449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0f69/00061660-18078756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578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0530" y="6152068"/>
            <a:ext cx="11846705" cy="58477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Первичный родительский организм на Земле </a:t>
            </a:r>
            <a:r>
              <a:rPr lang="en-US" sz="3200" b="1" dirty="0" smtClean="0"/>
              <a:t>~ </a:t>
            </a:r>
            <a:r>
              <a:rPr lang="ru-RU" sz="3200" b="1" dirty="0" smtClean="0"/>
              <a:t>4 млрд лет назад</a:t>
            </a:r>
            <a:endParaRPr lang="ru-RU" sz="3200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5146766" y="5512526"/>
            <a:ext cx="0" cy="64776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186364" y="548640"/>
            <a:ext cx="1037395" cy="12445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23760" y="99685"/>
            <a:ext cx="4797707" cy="144655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Социальная форма материи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33257" y="156400"/>
            <a:ext cx="144347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Человек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275744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074" y="143060"/>
            <a:ext cx="11611298" cy="8366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Биологические</a:t>
            </a:r>
            <a:r>
              <a:rPr lang="ru-RU" b="1" dirty="0" smtClean="0">
                <a:solidFill>
                  <a:srgbClr val="FF0000"/>
                </a:solidFill>
              </a:rPr>
              <a:t> альфа системы </a:t>
            </a:r>
            <a:r>
              <a:rPr lang="ru-RU" sz="3100" b="1" dirty="0" smtClean="0"/>
              <a:t>(например организм человека)</a:t>
            </a:r>
            <a:endParaRPr lang="ru-RU" sz="31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7014" y="1201783"/>
            <a:ext cx="1148541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dirty="0" smtClean="0"/>
              <a:t>Относительная стабильность СОФ при единой генетической матрице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dirty="0" smtClean="0"/>
              <a:t>Стабильность внутренней среды системы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dirty="0" smtClean="0"/>
              <a:t>Барьерная обособленность от окружающей среды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dirty="0" smtClean="0"/>
              <a:t>Подсистемы функционально специализированы, не самодостаточны и не способны существовать вне альфа системы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dirty="0" smtClean="0"/>
              <a:t>Наличие иерархически структурированных органов управления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dirty="0" smtClean="0"/>
              <a:t>Между подсистемами преобладает кооперация, а не конкуренция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dirty="0" smtClean="0"/>
              <a:t>Подчиненность программ выживания подсистем программе выживания целостной системы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dirty="0" smtClean="0"/>
              <a:t>Программа развития и продолжительности жизни лимитирована СОФ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dirty="0" smtClean="0"/>
              <a:t>Зоны нечёткости (свободы) локализованы контролируются системой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1440" y="1045029"/>
            <a:ext cx="11965577" cy="52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208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836" y="126494"/>
            <a:ext cx="10515600" cy="103724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Иммунная система как пример локального управляемого хаоса в альфа системах</a:t>
            </a:r>
            <a:endParaRPr lang="ru-RU" b="1" dirty="0"/>
          </a:p>
        </p:txBody>
      </p:sp>
      <p:sp>
        <p:nvSpPr>
          <p:cNvPr id="4" name="Овал 3"/>
          <p:cNvSpPr/>
          <p:nvPr/>
        </p:nvSpPr>
        <p:spPr>
          <a:xfrm>
            <a:off x="1399309" y="421178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662545" y="4454236"/>
            <a:ext cx="387928" cy="42949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62862" y="5347854"/>
            <a:ext cx="1781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Лимфоцит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33428" y="1829233"/>
            <a:ext cx="35982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Локальные управляемые мутации генов иммунного распознавания</a:t>
            </a:r>
            <a:endParaRPr lang="ru-RU" sz="28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925782" y="3645115"/>
            <a:ext cx="0" cy="4696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5403273" y="2881744"/>
            <a:ext cx="498763" cy="48490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430982" y="3726873"/>
            <a:ext cx="498763" cy="48490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430981" y="4572002"/>
            <a:ext cx="498763" cy="48490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5430981" y="5485965"/>
            <a:ext cx="498763" cy="48490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121726" y="1492770"/>
            <a:ext cx="43988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Образование клонов антигенраспознающих клеток </a:t>
            </a:r>
            <a:r>
              <a:rPr lang="en-US" sz="2800" dirty="0" smtClean="0"/>
              <a:t>~</a:t>
            </a:r>
            <a:r>
              <a:rPr lang="ru-RU" sz="2800" dirty="0" smtClean="0"/>
              <a:t> 10 мил. вариантов</a:t>
            </a:r>
            <a:endParaRPr lang="ru-RU" sz="2800" dirty="0"/>
          </a:p>
        </p:txBody>
      </p:sp>
      <p:sp>
        <p:nvSpPr>
          <p:cNvPr id="16" name="Фигура, имеющая форму буквы L 15"/>
          <p:cNvSpPr/>
          <p:nvPr/>
        </p:nvSpPr>
        <p:spPr>
          <a:xfrm>
            <a:off x="5929744" y="4569520"/>
            <a:ext cx="252281" cy="311725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Круговая 16"/>
          <p:cNvSpPr/>
          <p:nvPr/>
        </p:nvSpPr>
        <p:spPr>
          <a:xfrm>
            <a:off x="5868124" y="3784252"/>
            <a:ext cx="375520" cy="374074"/>
          </a:xfrm>
          <a:prstGeom prst="pie">
            <a:avLst>
              <a:gd name="adj1" fmla="val 0"/>
              <a:gd name="adj2" fmla="val 191145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Месяц 17"/>
          <p:cNvSpPr/>
          <p:nvPr/>
        </p:nvSpPr>
        <p:spPr>
          <a:xfrm>
            <a:off x="5868124" y="2964421"/>
            <a:ext cx="249382" cy="347733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Шеврон 18"/>
          <p:cNvSpPr/>
          <p:nvPr/>
        </p:nvSpPr>
        <p:spPr>
          <a:xfrm rot="10447858">
            <a:off x="5798531" y="5605838"/>
            <a:ext cx="388566" cy="24107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2452255" y="3312154"/>
            <a:ext cx="2687781" cy="12573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2487615" y="4079504"/>
            <a:ext cx="2790967" cy="5894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466108" y="4751329"/>
            <a:ext cx="2790967" cy="717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410690" y="4890505"/>
            <a:ext cx="2903252" cy="7580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Равнобедренный треугольник 31"/>
          <p:cNvSpPr/>
          <p:nvPr/>
        </p:nvSpPr>
        <p:spPr>
          <a:xfrm rot="15691473">
            <a:off x="6569938" y="2988630"/>
            <a:ext cx="223017" cy="337237"/>
          </a:xfrm>
          <a:prstGeom prst="triangle">
            <a:avLst>
              <a:gd name="adj" fmla="val 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6889692" y="2882813"/>
            <a:ext cx="1408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Антиген</a:t>
            </a:r>
            <a:endParaRPr lang="ru-RU" sz="2800" dirty="0"/>
          </a:p>
        </p:txBody>
      </p:sp>
      <p:cxnSp>
        <p:nvCxnSpPr>
          <p:cNvPr id="35" name="Прямая со стрелкой 34"/>
          <p:cNvCxnSpPr/>
          <p:nvPr/>
        </p:nvCxnSpPr>
        <p:spPr>
          <a:xfrm flipH="1">
            <a:off x="6299919" y="3366653"/>
            <a:ext cx="212160" cy="4506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6374317" y="3226883"/>
            <a:ext cx="2785768" cy="6917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6279571" y="3755151"/>
            <a:ext cx="2886011" cy="3068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6366887" y="4114800"/>
            <a:ext cx="2793198" cy="969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6226110" y="4205330"/>
            <a:ext cx="3034297" cy="7397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Овал 56"/>
          <p:cNvSpPr/>
          <p:nvPr/>
        </p:nvSpPr>
        <p:spPr>
          <a:xfrm>
            <a:off x="9287032" y="4751329"/>
            <a:ext cx="415636" cy="4174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Овал 57"/>
          <p:cNvSpPr/>
          <p:nvPr/>
        </p:nvSpPr>
        <p:spPr>
          <a:xfrm>
            <a:off x="9293874" y="4099770"/>
            <a:ext cx="415636" cy="4174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Овал 58"/>
          <p:cNvSpPr/>
          <p:nvPr/>
        </p:nvSpPr>
        <p:spPr>
          <a:xfrm>
            <a:off x="9295001" y="3562016"/>
            <a:ext cx="415636" cy="4174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Овал 59"/>
          <p:cNvSpPr/>
          <p:nvPr/>
        </p:nvSpPr>
        <p:spPr>
          <a:xfrm>
            <a:off x="9287032" y="2980358"/>
            <a:ext cx="415636" cy="4174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/>
          <p:cNvSpPr txBox="1"/>
          <p:nvPr/>
        </p:nvSpPr>
        <p:spPr>
          <a:xfrm>
            <a:off x="8686026" y="1526749"/>
            <a:ext cx="27224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Клональная пролиферация (размножение)</a:t>
            </a:r>
            <a:endParaRPr lang="ru-RU" sz="2800" dirty="0"/>
          </a:p>
        </p:txBody>
      </p:sp>
      <p:sp>
        <p:nvSpPr>
          <p:cNvPr id="65" name="Круговая 64"/>
          <p:cNvSpPr/>
          <p:nvPr/>
        </p:nvSpPr>
        <p:spPr>
          <a:xfrm>
            <a:off x="10505085" y="3739200"/>
            <a:ext cx="257175" cy="249612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6" name="Круговая 65"/>
          <p:cNvSpPr/>
          <p:nvPr/>
        </p:nvSpPr>
        <p:spPr>
          <a:xfrm>
            <a:off x="10339486" y="4080167"/>
            <a:ext cx="257175" cy="249612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7" name="Круговая 66"/>
          <p:cNvSpPr/>
          <p:nvPr/>
        </p:nvSpPr>
        <p:spPr>
          <a:xfrm>
            <a:off x="10801481" y="3932169"/>
            <a:ext cx="257175" cy="249612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8" name="Круговая 67"/>
          <p:cNvSpPr/>
          <p:nvPr/>
        </p:nvSpPr>
        <p:spPr>
          <a:xfrm>
            <a:off x="10704269" y="4325970"/>
            <a:ext cx="257175" cy="249612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9" name="Круговая 68"/>
          <p:cNvSpPr/>
          <p:nvPr/>
        </p:nvSpPr>
        <p:spPr>
          <a:xfrm>
            <a:off x="10733596" y="3538368"/>
            <a:ext cx="257175" cy="249612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0" name="Круговая 69"/>
          <p:cNvSpPr/>
          <p:nvPr/>
        </p:nvSpPr>
        <p:spPr>
          <a:xfrm>
            <a:off x="11053982" y="4201164"/>
            <a:ext cx="257175" cy="249612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1" name="Круговая 70"/>
          <p:cNvSpPr/>
          <p:nvPr/>
        </p:nvSpPr>
        <p:spPr>
          <a:xfrm>
            <a:off x="11151270" y="3755151"/>
            <a:ext cx="257175" cy="249612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339486" y="4678986"/>
            <a:ext cx="1581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Антитела</a:t>
            </a:r>
            <a:endParaRPr lang="ru-RU" sz="2800" dirty="0"/>
          </a:p>
        </p:txBody>
      </p:sp>
      <p:cxnSp>
        <p:nvCxnSpPr>
          <p:cNvPr id="76" name="Прямая со стрелкой 75"/>
          <p:cNvCxnSpPr>
            <a:stCxn id="57" idx="4"/>
          </p:cNvCxnSpPr>
          <p:nvPr/>
        </p:nvCxnSpPr>
        <p:spPr>
          <a:xfrm flipH="1">
            <a:off x="9431383" y="5168779"/>
            <a:ext cx="63467" cy="6973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7717664" y="5876429"/>
            <a:ext cx="355437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Клетки иммунной памяти</a:t>
            </a:r>
            <a:endParaRPr lang="ru-RU" sz="2400" dirty="0"/>
          </a:p>
        </p:txBody>
      </p:sp>
      <p:cxnSp>
        <p:nvCxnSpPr>
          <p:cNvPr id="81" name="Прямая со стрелкой 80"/>
          <p:cNvCxnSpPr/>
          <p:nvPr/>
        </p:nvCxnSpPr>
        <p:spPr>
          <a:xfrm>
            <a:off x="9709510" y="3189083"/>
            <a:ext cx="795575" cy="3003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>
            <a:stCxn id="59" idx="6"/>
          </p:cNvCxnSpPr>
          <p:nvPr/>
        </p:nvCxnSpPr>
        <p:spPr>
          <a:xfrm>
            <a:off x="9710637" y="3770741"/>
            <a:ext cx="628849" cy="1092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stCxn id="58" idx="6"/>
          </p:cNvCxnSpPr>
          <p:nvPr/>
        </p:nvCxnSpPr>
        <p:spPr>
          <a:xfrm>
            <a:off x="9709510" y="4308495"/>
            <a:ext cx="629976" cy="29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43691" y="1163741"/>
            <a:ext cx="11939452" cy="67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189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267" y="0"/>
            <a:ext cx="11249027" cy="1128713"/>
          </a:xfrm>
        </p:spPr>
        <p:txBody>
          <a:bodyPr/>
          <a:lstStyle/>
          <a:p>
            <a:pPr algn="ctr"/>
            <a:r>
              <a:rPr lang="ru-RU" b="1" dirty="0" smtClean="0"/>
              <a:t>Кора головного мозга как зона нечеткости</a:t>
            </a:r>
            <a:endParaRPr lang="ru-RU" b="1" dirty="0"/>
          </a:p>
        </p:txBody>
      </p:sp>
      <p:pic>
        <p:nvPicPr>
          <p:cNvPr id="2050" name="Picture 2" descr="https://ds03.infourok.ru/uploads/ex/0992/00007ec1-a0effebd/img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83" y="888274"/>
            <a:ext cx="9392194" cy="56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01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958" y="117035"/>
            <a:ext cx="11214883" cy="1019546"/>
          </a:xfrm>
        </p:spPr>
        <p:txBody>
          <a:bodyPr/>
          <a:lstStyle/>
          <a:p>
            <a:pPr algn="ctr"/>
            <a:r>
              <a:rPr lang="ru-RU" b="1" dirty="0" smtClean="0"/>
              <a:t>Сознание и восприятие внешнего мира</a:t>
            </a:r>
            <a:endParaRPr lang="ru-RU" b="1" dirty="0"/>
          </a:p>
        </p:txBody>
      </p:sp>
      <p:sp>
        <p:nvSpPr>
          <p:cNvPr id="4" name="Овал 3"/>
          <p:cNvSpPr/>
          <p:nvPr/>
        </p:nvSpPr>
        <p:spPr>
          <a:xfrm>
            <a:off x="2681477" y="2367623"/>
            <a:ext cx="2854037" cy="2549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/>
          <p:cNvCxnSpPr>
            <a:endCxn id="4" idx="6"/>
          </p:cNvCxnSpPr>
          <p:nvPr/>
        </p:nvCxnSpPr>
        <p:spPr>
          <a:xfrm>
            <a:off x="1343891" y="3601100"/>
            <a:ext cx="4191623" cy="411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3657007" y="3143900"/>
            <a:ext cx="969819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Я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973232" y="1700045"/>
            <a:ext cx="2064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Сознание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920019" y="4780905"/>
            <a:ext cx="2785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Подсознание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5091045" y="1220527"/>
            <a:ext cx="2826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Образ окружающего мира</a:t>
            </a:r>
            <a:endParaRPr lang="ru-RU" sz="32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4876800" y="2505852"/>
            <a:ext cx="791881" cy="56564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Двойная стрелка влево/вправо 17"/>
          <p:cNvSpPr/>
          <p:nvPr/>
        </p:nvSpPr>
        <p:spPr>
          <a:xfrm rot="5400000">
            <a:off x="1479185" y="3376178"/>
            <a:ext cx="975726" cy="388520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29491" y="2147888"/>
            <a:ext cx="2360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Обмен информацией</a:t>
            </a:r>
            <a:endParaRPr lang="ru-RU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289958" y="4515501"/>
            <a:ext cx="27665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Осознание своего положения и потребностей </a:t>
            </a:r>
            <a:endParaRPr lang="ru-RU" sz="2800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 flipV="1">
            <a:off x="2161308" y="3642243"/>
            <a:ext cx="1848989" cy="146533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018181" y="2346376"/>
            <a:ext cx="34866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/>
              <a:t>Текущая информация</a:t>
            </a:r>
            <a:endParaRPr lang="ru-RU" sz="2800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 flipH="1">
            <a:off x="5749759" y="2790187"/>
            <a:ext cx="2268422" cy="6548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9866014" y="2887339"/>
            <a:ext cx="9506" cy="13460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196116" y="4270630"/>
            <a:ext cx="226696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/>
              <a:t>Запоминание</a:t>
            </a:r>
            <a:endParaRPr lang="ru-RU" sz="2800" dirty="0"/>
          </a:p>
        </p:txBody>
      </p:sp>
      <p:cxnSp>
        <p:nvCxnSpPr>
          <p:cNvPr id="40" name="Прямая со стрелкой 39"/>
          <p:cNvCxnSpPr/>
          <p:nvPr/>
        </p:nvCxnSpPr>
        <p:spPr>
          <a:xfrm flipV="1">
            <a:off x="5791132" y="3508111"/>
            <a:ext cx="4008716" cy="1153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5668681" y="3712935"/>
            <a:ext cx="501343" cy="45354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729870" y="4279887"/>
            <a:ext cx="2414444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dirty="0" smtClean="0"/>
              <a:t>Мышление</a:t>
            </a:r>
            <a:endParaRPr lang="ru-RU" sz="3600" dirty="0"/>
          </a:p>
        </p:txBody>
      </p:sp>
      <p:sp>
        <p:nvSpPr>
          <p:cNvPr id="56" name="TextBox 55"/>
          <p:cNvSpPr txBox="1"/>
          <p:nvPr/>
        </p:nvSpPr>
        <p:spPr>
          <a:xfrm>
            <a:off x="5891155" y="5357315"/>
            <a:ext cx="599604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Корректировка образа мира</a:t>
            </a:r>
          </a:p>
          <a:p>
            <a:r>
              <a:rPr lang="ru-RU" sz="2800" dirty="0" smtClean="0"/>
              <a:t>Формирование программ поведения</a:t>
            </a:r>
          </a:p>
        </p:txBody>
      </p:sp>
      <p:cxnSp>
        <p:nvCxnSpPr>
          <p:cNvPr id="58" name="Прямая со стрелкой 57"/>
          <p:cNvCxnSpPr/>
          <p:nvPr/>
        </p:nvCxnSpPr>
        <p:spPr>
          <a:xfrm>
            <a:off x="6883749" y="4970168"/>
            <a:ext cx="221" cy="38714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8373291" y="4603052"/>
            <a:ext cx="705395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789529" y="5733140"/>
            <a:ext cx="3001603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«Коллективное бессознательное»</a:t>
            </a:r>
            <a:endParaRPr lang="ru-RU" sz="2800" dirty="0"/>
          </a:p>
        </p:txBody>
      </p:sp>
      <p:cxnSp>
        <p:nvCxnSpPr>
          <p:cNvPr id="73" name="Прямая со стрелкой 72"/>
          <p:cNvCxnSpPr/>
          <p:nvPr/>
        </p:nvCxnSpPr>
        <p:spPr>
          <a:xfrm>
            <a:off x="4390227" y="5447237"/>
            <a:ext cx="8694" cy="2459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0" y="1136456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488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634" y="339288"/>
            <a:ext cx="11548096" cy="6817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Принципы восприятия и запоминания информации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97644" y="1703538"/>
            <a:ext cx="3883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Свойства информации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5972" y="2846606"/>
            <a:ext cx="435578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Авторитетность источника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400122" y="1552238"/>
            <a:ext cx="4304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Свойства сознания «фильтрующие» информацию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64668" y="1612714"/>
            <a:ext cx="2452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Запоминание, побуждение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85592" y="2530365"/>
            <a:ext cx="215978" cy="410596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010400" y="2815829"/>
            <a:ext cx="487733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Наличие идеалов</a:t>
            </a:r>
            <a:endParaRPr lang="ru-RU" sz="24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058941" y="3046360"/>
            <a:ext cx="832222" cy="153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9" idx="1"/>
          </p:cNvCxnSpPr>
          <p:nvPr/>
        </p:nvCxnSpPr>
        <p:spPr>
          <a:xfrm flipH="1">
            <a:off x="6096000" y="3046662"/>
            <a:ext cx="914400" cy="307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7363" y="3541540"/>
            <a:ext cx="431439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Повторяемость</a:t>
            </a:r>
            <a:endParaRPr lang="ru-RU" sz="2400" dirty="0"/>
          </a:p>
        </p:txBody>
      </p:sp>
      <p:cxnSp>
        <p:nvCxnSpPr>
          <p:cNvPr id="16" name="Прямая со стрелкой 15"/>
          <p:cNvCxnSpPr>
            <a:stCxn id="14" idx="3"/>
          </p:cNvCxnSpPr>
          <p:nvPr/>
        </p:nvCxnSpPr>
        <p:spPr>
          <a:xfrm>
            <a:off x="5041758" y="3772373"/>
            <a:ext cx="849405" cy="195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10400" y="3541540"/>
            <a:ext cx="487733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Врождённые свойства  мозга </a:t>
            </a:r>
            <a:endParaRPr lang="ru-RU" sz="2400" dirty="0"/>
          </a:p>
        </p:txBody>
      </p:sp>
      <p:cxnSp>
        <p:nvCxnSpPr>
          <p:cNvPr id="19" name="Прямая со стрелкой 18"/>
          <p:cNvCxnSpPr>
            <a:stCxn id="17" idx="1"/>
          </p:cNvCxnSpPr>
          <p:nvPr/>
        </p:nvCxnSpPr>
        <p:spPr>
          <a:xfrm flipH="1">
            <a:off x="6095998" y="3772373"/>
            <a:ext cx="914402" cy="307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27363" y="4250204"/>
            <a:ext cx="431439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Связь с эмоциями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7010400" y="4254800"/>
            <a:ext cx="487733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Наличие мотивационных центров</a:t>
            </a:r>
            <a:endParaRPr lang="ru-RU" sz="2400" dirty="0"/>
          </a:p>
        </p:txBody>
      </p:sp>
      <p:cxnSp>
        <p:nvCxnSpPr>
          <p:cNvPr id="23" name="Прямая со стрелкой 22"/>
          <p:cNvCxnSpPr>
            <a:stCxn id="20" idx="3"/>
          </p:cNvCxnSpPr>
          <p:nvPr/>
        </p:nvCxnSpPr>
        <p:spPr>
          <a:xfrm>
            <a:off x="5041759" y="4481037"/>
            <a:ext cx="843833" cy="307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1" idx="1"/>
          </p:cNvCxnSpPr>
          <p:nvPr/>
        </p:nvCxnSpPr>
        <p:spPr>
          <a:xfrm flipH="1">
            <a:off x="6151790" y="4485633"/>
            <a:ext cx="858610" cy="107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21907" y="4925369"/>
            <a:ext cx="431985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Модность/стадность</a:t>
            </a:r>
            <a:endParaRPr lang="ru-RU" sz="2400" dirty="0"/>
          </a:p>
        </p:txBody>
      </p:sp>
      <p:cxnSp>
        <p:nvCxnSpPr>
          <p:cNvPr id="37" name="Прямая со стрелкой 36"/>
          <p:cNvCxnSpPr>
            <a:stCxn id="33" idx="3"/>
          </p:cNvCxnSpPr>
          <p:nvPr/>
        </p:nvCxnSpPr>
        <p:spPr>
          <a:xfrm>
            <a:off x="5041759" y="5156202"/>
            <a:ext cx="838376" cy="307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010400" y="4947297"/>
            <a:ext cx="487733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Врождённые свойства  мозга </a:t>
            </a:r>
            <a:endParaRPr lang="ru-RU" sz="2400" dirty="0"/>
          </a:p>
        </p:txBody>
      </p:sp>
      <p:cxnSp>
        <p:nvCxnSpPr>
          <p:cNvPr id="40" name="Прямая со стрелкой 39"/>
          <p:cNvCxnSpPr>
            <a:stCxn id="38" idx="1"/>
          </p:cNvCxnSpPr>
          <p:nvPr/>
        </p:nvCxnSpPr>
        <p:spPr>
          <a:xfrm flipH="1">
            <a:off x="6151790" y="5178130"/>
            <a:ext cx="858610" cy="88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62365" y="5796167"/>
            <a:ext cx="437939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Детализация системных знаний</a:t>
            </a:r>
            <a:endParaRPr lang="ru-RU" sz="2400" dirty="0"/>
          </a:p>
        </p:txBody>
      </p:sp>
      <p:cxnSp>
        <p:nvCxnSpPr>
          <p:cNvPr id="47" name="Прямая со стрелкой 46"/>
          <p:cNvCxnSpPr>
            <a:stCxn id="44" idx="3"/>
          </p:cNvCxnSpPr>
          <p:nvPr/>
        </p:nvCxnSpPr>
        <p:spPr>
          <a:xfrm>
            <a:off x="5041759" y="6027000"/>
            <a:ext cx="83837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010400" y="5796167"/>
            <a:ext cx="487733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Наличие образов бытия в сознании</a:t>
            </a:r>
            <a:endParaRPr lang="ru-RU" sz="2400" dirty="0"/>
          </a:p>
        </p:txBody>
      </p:sp>
      <p:cxnSp>
        <p:nvCxnSpPr>
          <p:cNvPr id="56" name="Прямая со стрелкой 55"/>
          <p:cNvCxnSpPr>
            <a:stCxn id="48" idx="1"/>
          </p:cNvCxnSpPr>
          <p:nvPr/>
        </p:nvCxnSpPr>
        <p:spPr>
          <a:xfrm flipH="1">
            <a:off x="6151790" y="6027000"/>
            <a:ext cx="85861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0" y="1059150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671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217" y="104504"/>
            <a:ext cx="9744892" cy="10842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Время физических, биологических и социальных систем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6754" y="1423853"/>
            <a:ext cx="1180882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ru-RU" sz="2800" dirty="0" smtClean="0"/>
              <a:t>Время </a:t>
            </a:r>
            <a:r>
              <a:rPr lang="ru-RU" sz="2800" dirty="0"/>
              <a:t>нельзя рассматривать отдельно от той системы и ее законов, в которой мы его фиксируем. </a:t>
            </a:r>
            <a:endParaRPr lang="ru-RU" sz="2800" dirty="0" smtClean="0"/>
          </a:p>
          <a:p>
            <a:pPr marL="457200" indent="-457200" algn="just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ru-RU" sz="2800" dirty="0" smtClean="0"/>
              <a:t>Общие </a:t>
            </a:r>
            <a:r>
              <a:rPr lang="ru-RU" sz="2800" dirty="0"/>
              <a:t>закономерности движения физической формы материи находятся во взаимосвязи друг с другом и формируют единый пространственно-временной континуум </a:t>
            </a:r>
            <a:r>
              <a:rPr lang="ru-RU" sz="2800" dirty="0" smtClean="0"/>
              <a:t>(сontinuum </a:t>
            </a:r>
            <a:r>
              <a:rPr lang="ru-RU" sz="2800" dirty="0"/>
              <a:t>- </a:t>
            </a:r>
            <a:r>
              <a:rPr lang="ru-RU" sz="2800" dirty="0" smtClean="0"/>
              <a:t>непрерывное). </a:t>
            </a:r>
          </a:p>
          <a:p>
            <a:pPr marL="457200" indent="-457200" algn="just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ru-RU" sz="2800" dirty="0" smtClean="0"/>
              <a:t>В </a:t>
            </a:r>
            <a:r>
              <a:rPr lang="ru-RU" sz="2800" dirty="0"/>
              <a:t>космологии и релятивистской физике эта теоретическая конструкция формируется тремя пространственными измерениями и непрерывным вектором </a:t>
            </a:r>
            <a:r>
              <a:rPr lang="ru-RU" sz="2800" dirty="0" smtClean="0"/>
              <a:t>времени (пространство Миньковского). </a:t>
            </a:r>
          </a:p>
          <a:p>
            <a:pPr marL="457200" indent="-457200" algn="just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ru-RU" sz="2800" dirty="0" smtClean="0"/>
              <a:t>Фиксация времени </a:t>
            </a:r>
            <a:r>
              <a:rPr lang="ru-RU" sz="2800" dirty="0"/>
              <a:t>определяется наличием </a:t>
            </a:r>
            <a:r>
              <a:rPr lang="ru-RU" sz="2800" dirty="0" smtClean="0"/>
              <a:t>синхронизированных равномерно </a:t>
            </a:r>
            <a:r>
              <a:rPr lang="ru-RU" sz="2800" dirty="0"/>
              <a:t>повторяющихся </a:t>
            </a:r>
            <a:r>
              <a:rPr lang="ru-RU" sz="2800" dirty="0" smtClean="0"/>
              <a:t>процессов</a:t>
            </a:r>
            <a:r>
              <a:rPr lang="ru-RU" sz="2800" dirty="0"/>
              <a:t> </a:t>
            </a:r>
            <a:r>
              <a:rPr lang="ru-RU" sz="2800" dirty="0" smtClean="0"/>
              <a:t>(эталона времени).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6754" y="1280160"/>
            <a:ext cx="12035246" cy="52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55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028" y="209006"/>
            <a:ext cx="11481660" cy="11809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Относительность астрономического (физического) времени 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(по теории относительности А. Эйнштейна)</a:t>
            </a:r>
            <a:endParaRPr lang="ru-RU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616024" y="3002909"/>
            <a:ext cx="10708037" cy="61993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887919" y="5189350"/>
            <a:ext cx="2107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Скорость света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714214" y="522358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0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866614" y="5189350"/>
            <a:ext cx="10708037" cy="61993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4028" y="231409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43482" y="2266623"/>
            <a:ext cx="5955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Увеличение силы гравитации</a:t>
            </a:r>
            <a:endParaRPr lang="ru-RU" sz="36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714212" y="3989021"/>
            <a:ext cx="10708037" cy="6199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1812" y="4053957"/>
            <a:ext cx="11165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«Растяжение», замедление астрономического времени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62476" y="5195593"/>
            <a:ext cx="6466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Увеличение скорости движения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3691" y="1489166"/>
            <a:ext cx="11952515" cy="78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455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9817"/>
            <a:ext cx="10515600" cy="86214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Особенности биологического времени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194" y="1567543"/>
            <a:ext cx="11704320" cy="501613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3200" dirty="0" smtClean="0"/>
              <a:t>Прерывистое (включая биосферу) не является </a:t>
            </a:r>
            <a:r>
              <a:rPr lang="ru-RU" sz="3200" dirty="0" smtClean="0"/>
              <a:t>континуумом </a:t>
            </a:r>
            <a:endParaRPr lang="ru-RU" sz="3200" dirty="0" smtClean="0"/>
          </a:p>
          <a:p>
            <a:pPr algn="just">
              <a:lnSpc>
                <a:spcPct val="100000"/>
              </a:lnSpc>
            </a:pPr>
            <a:r>
              <a:rPr lang="ru-RU" sz="3200" dirty="0" smtClean="0"/>
              <a:t>В различных биологических системах протекает неравномерно и формирует образ или суперпозицию отдельных её векторов</a:t>
            </a:r>
          </a:p>
          <a:p>
            <a:pPr algn="just">
              <a:lnSpc>
                <a:spcPct val="100000"/>
              </a:lnSpc>
            </a:pPr>
            <a:r>
              <a:rPr lang="ru-RU" sz="3200" dirty="0" smtClean="0"/>
              <a:t>Не влияет на астрономическое (физическое) время, но физические циклы влияют на биологические (например, циркадные циклы или годовые циклы)</a:t>
            </a:r>
          </a:p>
          <a:p>
            <a:pPr algn="just">
              <a:lnSpc>
                <a:spcPct val="100000"/>
              </a:lnSpc>
            </a:pPr>
            <a:r>
              <a:rPr lang="ru-RU" sz="3200" dirty="0" smtClean="0"/>
              <a:t>В </a:t>
            </a:r>
            <a:r>
              <a:rPr lang="ru-RU" sz="3200" dirty="0" smtClean="0"/>
              <a:t>альфа-системах </a:t>
            </a:r>
            <a:r>
              <a:rPr lang="ru-RU" sz="3200" dirty="0" smtClean="0"/>
              <a:t>биологические циклы относительно синхронизированы, </a:t>
            </a:r>
            <a:r>
              <a:rPr lang="ru-RU" sz="3200" dirty="0" smtClean="0"/>
              <a:t>нарушение </a:t>
            </a:r>
            <a:r>
              <a:rPr lang="ru-RU" sz="3200" dirty="0" smtClean="0"/>
              <a:t>этой синхронности губительно для системы («распад связей времён»)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038499"/>
            <a:ext cx="12192000" cy="58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84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006" y="117567"/>
            <a:ext cx="11704320" cy="79380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Время систем с нечёткими законами </a:t>
            </a:r>
            <a:r>
              <a:rPr lang="ru-RU" sz="2400" b="1" dirty="0" smtClean="0"/>
              <a:t>( </a:t>
            </a:r>
            <a:r>
              <a:rPr lang="ru-RU" sz="2700" b="1" dirty="0" smtClean="0"/>
              <a:t>возраст человека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1103812" y="5473337"/>
            <a:ext cx="9914708" cy="261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17520" y="5512526"/>
            <a:ext cx="7332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Течение астрономического времени</a:t>
            </a:r>
            <a:endParaRPr lang="ru-RU" sz="3600" dirty="0"/>
          </a:p>
        </p:txBody>
      </p:sp>
      <p:sp>
        <p:nvSpPr>
          <p:cNvPr id="7" name="Облако 6"/>
          <p:cNvSpPr/>
          <p:nvPr/>
        </p:nvSpPr>
        <p:spPr>
          <a:xfrm>
            <a:off x="4273729" y="2469831"/>
            <a:ext cx="2995749" cy="1815737"/>
          </a:xfrm>
          <a:prstGeom prst="cloud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606833" y="3084736"/>
            <a:ext cx="2329543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606834" y="3291838"/>
            <a:ext cx="1841863" cy="130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606833" y="3515808"/>
            <a:ext cx="1841863" cy="130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611188" y="3777063"/>
            <a:ext cx="1561012" cy="512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606833" y="2913018"/>
            <a:ext cx="244711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4858293" y="2117590"/>
            <a:ext cx="1944190" cy="1187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4858293" y="2034778"/>
            <a:ext cx="0" cy="1828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6936376" y="5303520"/>
            <a:ext cx="0" cy="1828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7053943" y="4219304"/>
            <a:ext cx="1576369" cy="10065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630311" y="3780192"/>
            <a:ext cx="227293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Календарный возраст </a:t>
            </a:r>
            <a:r>
              <a:rPr lang="ru-RU" sz="2400" b="1" dirty="0" smtClean="0">
                <a:solidFill>
                  <a:srgbClr val="FF0000"/>
                </a:solidFill>
              </a:rPr>
              <a:t>65 лет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 flipV="1">
            <a:off x="7153546" y="2123528"/>
            <a:ext cx="1510395" cy="53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47611" y="1639554"/>
            <a:ext cx="223833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Усреднённый биологический возраст </a:t>
            </a:r>
            <a:r>
              <a:rPr lang="ru-RU" sz="2400" b="1" dirty="0" smtClean="0">
                <a:solidFill>
                  <a:srgbClr val="FF0000"/>
                </a:solidFill>
              </a:rPr>
              <a:t>62 года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0996" y="1696052"/>
            <a:ext cx="3394708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Образ течения биологического времени (суперпозиция векторов времени)</a:t>
            </a:r>
            <a:endParaRPr lang="ru-RU" sz="2400" dirty="0"/>
          </a:p>
        </p:txBody>
      </p:sp>
      <p:cxnSp>
        <p:nvCxnSpPr>
          <p:cNvPr id="32" name="Прямая со стрелкой 31"/>
          <p:cNvCxnSpPr/>
          <p:nvPr/>
        </p:nvCxnSpPr>
        <p:spPr>
          <a:xfrm flipV="1">
            <a:off x="3309213" y="3828358"/>
            <a:ext cx="1872365" cy="4897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68258" y="3740553"/>
            <a:ext cx="264095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Время отдельных параметров старения </a:t>
            </a:r>
            <a:r>
              <a:rPr lang="ru-RU" sz="2400" b="1" dirty="0" smtClean="0">
                <a:solidFill>
                  <a:srgbClr val="FF0000"/>
                </a:solidFill>
              </a:rPr>
              <a:t>56-68 лет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40" name="Прямая со стрелкой 39"/>
          <p:cNvCxnSpPr>
            <a:stCxn id="30" idx="3"/>
          </p:cNvCxnSpPr>
          <p:nvPr/>
        </p:nvCxnSpPr>
        <p:spPr>
          <a:xfrm>
            <a:off x="3545704" y="2480882"/>
            <a:ext cx="964516" cy="2782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6802483" y="2008733"/>
            <a:ext cx="0" cy="1828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4606833" y="5303520"/>
            <a:ext cx="0" cy="1828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7" idx="3"/>
          </p:cNvCxnSpPr>
          <p:nvPr/>
        </p:nvCxnSpPr>
        <p:spPr>
          <a:xfrm flipH="1" flipV="1">
            <a:off x="5771603" y="2217658"/>
            <a:ext cx="1" cy="3559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50996" y="962343"/>
            <a:ext cx="11788455" cy="54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308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070" y="156754"/>
            <a:ext cx="11756569" cy="75764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Критерии оценки времени (часы)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146745"/>
              </p:ext>
            </p:extLst>
          </p:nvPr>
        </p:nvGraphicFramePr>
        <p:xfrm>
          <a:off x="222070" y="1071154"/>
          <a:ext cx="11848010" cy="5656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2710">
                  <a:extLst>
                    <a:ext uri="{9D8B030D-6E8A-4147-A177-3AD203B41FA5}">
                      <a16:colId xmlns:a16="http://schemas.microsoft.com/office/drawing/2014/main" val="3220190249"/>
                    </a:ext>
                  </a:extLst>
                </a:gridCol>
                <a:gridCol w="3815963">
                  <a:extLst>
                    <a:ext uri="{9D8B030D-6E8A-4147-A177-3AD203B41FA5}">
                      <a16:colId xmlns:a16="http://schemas.microsoft.com/office/drawing/2014/main" val="3735582356"/>
                    </a:ext>
                  </a:extLst>
                </a:gridCol>
                <a:gridCol w="3949337">
                  <a:extLst>
                    <a:ext uri="{9D8B030D-6E8A-4147-A177-3AD203B41FA5}">
                      <a16:colId xmlns:a16="http://schemas.microsoft.com/office/drawing/2014/main" val="1359152753"/>
                    </a:ext>
                  </a:extLst>
                </a:gridCol>
              </a:tblGrid>
              <a:tr h="987726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Формы материи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Примерные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Точные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180434"/>
                  </a:ext>
                </a:extLst>
              </a:tr>
              <a:tr h="137088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Физическая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Суточные,</a:t>
                      </a:r>
                      <a:r>
                        <a:rPr lang="ru-RU" sz="2400" baseline="0" dirty="0" smtClean="0"/>
                        <a:t> годовые циклы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Колебательные свойства атомов цезия и других элементов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467911"/>
                  </a:ext>
                </a:extLst>
              </a:tr>
              <a:tr h="150491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Биологическая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Циклы деления клеток в эмбриогенезе (Детлаф, 1960 г. 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</a:rPr>
                        <a:t>нет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666409"/>
                  </a:ext>
                </a:extLst>
              </a:tr>
              <a:tr h="179269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Социальная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Эталонов –нет, экономические циклы (Кондратьев и др.), этногенеза (Гумилёв)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/>
                        <a:t>нет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38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030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995315" y="2573383"/>
            <a:ext cx="7055862" cy="2272936"/>
          </a:xfrm>
          <a:prstGeom prst="rect">
            <a:avLst/>
          </a:prstGeom>
          <a:solidFill>
            <a:srgbClr val="BFD8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882" y="155428"/>
            <a:ext cx="11651673" cy="831128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Формы системной  организации материи</a:t>
            </a:r>
            <a:endParaRPr lang="ru-RU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95316" y="5527962"/>
            <a:ext cx="7173428" cy="76944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Физическая базовая среда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158607" y="3792424"/>
            <a:ext cx="6567055" cy="76944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Биологические (биосфера)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4856618" y="2726060"/>
            <a:ext cx="5333255" cy="76944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4400" dirty="0" smtClean="0"/>
              <a:t>Социальные системы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920152" y="5127852"/>
            <a:ext cx="26789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Физические и </a:t>
            </a:r>
          </a:p>
          <a:p>
            <a:pPr algn="ctr"/>
            <a:r>
              <a:rPr lang="ru-RU" sz="3200" dirty="0" smtClean="0"/>
              <a:t>химические</a:t>
            </a:r>
          </a:p>
          <a:p>
            <a:pPr algn="ctr"/>
            <a:r>
              <a:rPr lang="ru-RU" sz="3200" dirty="0" smtClean="0"/>
              <a:t> законы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749699" y="2895904"/>
            <a:ext cx="28493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Нечеткие социальные и биологические законы</a:t>
            </a:r>
            <a:endParaRPr lang="ru-RU" sz="32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509451" y="1371600"/>
            <a:ext cx="13063" cy="5199017"/>
          </a:xfrm>
          <a:prstGeom prst="straightConnector1">
            <a:avLst/>
          </a:prstGeom>
          <a:ln w="76200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5527" y="1156400"/>
            <a:ext cx="30803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Эволюция сложных  систем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37956" y="1709377"/>
            <a:ext cx="5808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Биосоциальный фенотип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1440" y="986556"/>
            <a:ext cx="1210056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278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857" y="156755"/>
            <a:ext cx="10961914" cy="2427472"/>
          </a:xfrm>
          <a:ln w="762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Образ времени (прошлое, настоящее, будущее) в сознании человека интегрирован с образом окружающего мира в единый простра́нственно</a:t>
            </a:r>
            <a:r>
              <a:rPr lang="ru-RU" sz="4000" dirty="0" smtClean="0"/>
              <a:t>-</a:t>
            </a:r>
            <a:r>
              <a:rPr lang="ru-RU" sz="4000" b="1" dirty="0" smtClean="0"/>
              <a:t>временно́й континуум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382450" y="2843312"/>
            <a:ext cx="3679982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/>
              <a:t>Источник информации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023429" y="3979120"/>
            <a:ext cx="2242598" cy="95410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Настоящее время 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89856" y="3960468"/>
            <a:ext cx="3322321" cy="138499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Отпечаток прошлого времени в виде памяти и опыта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298180" y="3956054"/>
            <a:ext cx="3243942" cy="138499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Образ предполагаемого будущего времени</a:t>
            </a:r>
            <a:endParaRPr lang="ru-RU" sz="2800" dirty="0"/>
          </a:p>
        </p:txBody>
      </p:sp>
      <p:cxnSp>
        <p:nvCxnSpPr>
          <p:cNvPr id="9" name="Прямая со стрелкой 8"/>
          <p:cNvCxnSpPr>
            <a:stCxn id="4" idx="2"/>
          </p:cNvCxnSpPr>
          <p:nvPr/>
        </p:nvCxnSpPr>
        <p:spPr>
          <a:xfrm>
            <a:off x="6222441" y="3366532"/>
            <a:ext cx="13063" cy="593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7345705" y="4444847"/>
            <a:ext cx="8727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891856" y="4444848"/>
            <a:ext cx="1051895" cy="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167051" y="5182416"/>
            <a:ext cx="389538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авая фигурная скобка 16"/>
          <p:cNvSpPr/>
          <p:nvPr/>
        </p:nvSpPr>
        <p:spPr>
          <a:xfrm rot="5400000">
            <a:off x="5799683" y="-180201"/>
            <a:ext cx="342262" cy="11585668"/>
          </a:xfrm>
          <a:prstGeom prst="rightBrace">
            <a:avLst>
              <a:gd name="adj1" fmla="val 83581"/>
              <a:gd name="adj2" fmla="val 4976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89856" y="5969210"/>
            <a:ext cx="11052266" cy="5232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Мышление – формирование и реализация программ поведения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699203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Гравитация и искривление пространств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1994" y="1031966"/>
            <a:ext cx="11848011" cy="52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13683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9657"/>
            <a:ext cx="11654971" cy="16401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Изменения  пространственно-функциональных клеточных траекторий при формировании сети тканевых </a:t>
            </a:r>
            <a:r>
              <a:rPr lang="ru-RU" b="1" dirty="0" smtClean="0"/>
              <a:t>гормонов</a:t>
            </a:r>
            <a:endParaRPr lang="ru-RU" b="1" dirty="0"/>
          </a:p>
        </p:txBody>
      </p:sp>
      <p:pic>
        <p:nvPicPr>
          <p:cNvPr id="1026" name="Picture 2" descr="https://presentacii.ru/documents_4/8d96fef19b7bed252d3bef774ccf800b/im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73943"/>
            <a:ext cx="11654971" cy="473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7511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594" y="288381"/>
            <a:ext cx="11390810" cy="821962"/>
          </a:xfrm>
          <a:ln>
            <a:noFill/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Свойства пространств живых систем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593" y="1776549"/>
            <a:ext cx="11390811" cy="4809989"/>
          </a:xfrm>
        </p:spPr>
        <p:txBody>
          <a:bodyPr>
            <a:normAutofit fontScale="92500"/>
          </a:bodyPr>
          <a:lstStyle/>
          <a:p>
            <a:pPr algn="just">
              <a:spcBef>
                <a:spcPts val="2400"/>
              </a:spcBef>
            </a:pPr>
            <a:r>
              <a:rPr lang="ru-RU" sz="3200" dirty="0" smtClean="0"/>
              <a:t>Находятся внутри физического пространства и зависят от него</a:t>
            </a:r>
          </a:p>
          <a:p>
            <a:pPr algn="just">
              <a:spcBef>
                <a:spcPts val="2400"/>
              </a:spcBef>
            </a:pPr>
            <a:r>
              <a:rPr lang="ru-RU" sz="3200" dirty="0"/>
              <a:t>Это </a:t>
            </a:r>
            <a:r>
              <a:rPr lang="ru-RU" sz="3200" dirty="0" smtClean="0"/>
              <a:t>информационная </a:t>
            </a:r>
            <a:r>
              <a:rPr lang="ru-RU" sz="3200" dirty="0"/>
              <a:t>среда действия биологических </a:t>
            </a:r>
            <a:r>
              <a:rPr lang="ru-RU" sz="3200" dirty="0" smtClean="0"/>
              <a:t>и социальных законов (определяют иерархичные и сетевые взаимодействия)</a:t>
            </a:r>
            <a:endParaRPr lang="ru-RU" sz="3200" dirty="0"/>
          </a:p>
          <a:p>
            <a:pPr algn="just">
              <a:spcBef>
                <a:spcPts val="2400"/>
              </a:spcBef>
            </a:pPr>
            <a:r>
              <a:rPr lang="ru-RU" sz="3200" dirty="0" smtClean="0"/>
              <a:t>Дискретны, не формируют общего для всех систем континуума</a:t>
            </a:r>
          </a:p>
          <a:p>
            <a:pPr algn="just">
              <a:spcBef>
                <a:spcPts val="2400"/>
              </a:spcBef>
            </a:pPr>
            <a:r>
              <a:rPr lang="ru-RU" sz="3200" dirty="0" smtClean="0"/>
              <a:t>Однако образуют нечеткий пространственно-временной образ </a:t>
            </a:r>
            <a:r>
              <a:rPr lang="ru-RU" sz="3200" dirty="0"/>
              <a:t>(«образ –матрёшка</a:t>
            </a:r>
            <a:r>
              <a:rPr lang="ru-RU" sz="3200" dirty="0" smtClean="0"/>
              <a:t>») в каждой живой системе</a:t>
            </a:r>
          </a:p>
          <a:p>
            <a:pPr algn="just">
              <a:spcBef>
                <a:spcPts val="2400"/>
              </a:spcBef>
            </a:pPr>
            <a:r>
              <a:rPr lang="ru-RU" sz="3200" dirty="0" smtClean="0"/>
              <a:t>Разрушение этого образа в альфа-системах приводят к их гибели, а в бета-системах – к трансформации в новые системы</a:t>
            </a:r>
          </a:p>
          <a:p>
            <a:pPr algn="just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2880" y="1084217"/>
            <a:ext cx="11730446" cy="9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9447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5650" y="3319"/>
            <a:ext cx="10515600" cy="88989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Пространства  биологических систем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93429" y="5251269"/>
            <a:ext cx="2037806" cy="914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Организмы</a:t>
            </a:r>
            <a:endParaRPr lang="ru-RU" sz="2800" dirty="0"/>
          </a:p>
        </p:txBody>
      </p:sp>
      <p:sp>
        <p:nvSpPr>
          <p:cNvPr id="6" name="Шестиугольник 5"/>
          <p:cNvSpPr/>
          <p:nvPr/>
        </p:nvSpPr>
        <p:spPr>
          <a:xfrm>
            <a:off x="5224058" y="4137734"/>
            <a:ext cx="1776548" cy="692332"/>
          </a:xfrm>
          <a:prstGeom prst="hexag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Органы</a:t>
            </a:r>
            <a:endParaRPr lang="ru-RU" sz="2800" dirty="0"/>
          </a:p>
        </p:txBody>
      </p:sp>
      <p:sp>
        <p:nvSpPr>
          <p:cNvPr id="7" name="Овал 6"/>
          <p:cNvSpPr/>
          <p:nvPr/>
        </p:nvSpPr>
        <p:spPr>
          <a:xfrm>
            <a:off x="5445575" y="2735285"/>
            <a:ext cx="130628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759210" y="2926968"/>
            <a:ext cx="627017" cy="52251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91823" y="2142736"/>
            <a:ext cx="1239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Клетки</a:t>
            </a:r>
            <a:endParaRPr lang="ru-RU" sz="2800" dirty="0"/>
          </a:p>
        </p:txBody>
      </p:sp>
      <p:cxnSp>
        <p:nvCxnSpPr>
          <p:cNvPr id="11" name="Прямая со стрелкой 10"/>
          <p:cNvCxnSpPr>
            <a:stCxn id="5" idx="0"/>
          </p:cNvCxnSpPr>
          <p:nvPr/>
        </p:nvCxnSpPr>
        <p:spPr>
          <a:xfrm flipV="1">
            <a:off x="6112332" y="4833257"/>
            <a:ext cx="0" cy="41801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7" idx="4"/>
          </p:cNvCxnSpPr>
          <p:nvPr/>
        </p:nvCxnSpPr>
        <p:spPr>
          <a:xfrm flipV="1">
            <a:off x="6090008" y="3649685"/>
            <a:ext cx="8710" cy="4880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9093926" y="4128078"/>
            <a:ext cx="2548347" cy="9144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Биомы</a:t>
            </a:r>
            <a:endParaRPr lang="ru-RU" sz="2800" dirty="0"/>
          </a:p>
        </p:txBody>
      </p:sp>
      <p:sp>
        <p:nvSpPr>
          <p:cNvPr id="16" name="Шестиугольник 15"/>
          <p:cNvSpPr/>
          <p:nvPr/>
        </p:nvSpPr>
        <p:spPr>
          <a:xfrm>
            <a:off x="9093926" y="3038607"/>
            <a:ext cx="2595158" cy="692332"/>
          </a:xfrm>
          <a:prstGeom prst="hexag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Биоценозы</a:t>
            </a:r>
            <a:endParaRPr lang="ru-RU" sz="2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048744" y="1787745"/>
            <a:ext cx="2548347" cy="9144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Экологические ниши</a:t>
            </a:r>
            <a:endParaRPr lang="ru-RU" sz="2800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7066467" y="3921202"/>
            <a:ext cx="1247499" cy="13901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3901440" y="3727137"/>
            <a:ext cx="1359669" cy="5984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7" idx="2"/>
          </p:cNvCxnSpPr>
          <p:nvPr/>
        </p:nvCxnSpPr>
        <p:spPr>
          <a:xfrm flipH="1">
            <a:off x="3983425" y="3192485"/>
            <a:ext cx="1462150" cy="490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10368099" y="5020193"/>
            <a:ext cx="0" cy="58241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5" idx="0"/>
          </p:cNvCxnSpPr>
          <p:nvPr/>
        </p:nvCxnSpPr>
        <p:spPr>
          <a:xfrm flipH="1" flipV="1">
            <a:off x="10368099" y="3714326"/>
            <a:ext cx="1" cy="41375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9093926" y="5386572"/>
            <a:ext cx="2548347" cy="9144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Биосфера</a:t>
            </a:r>
            <a:endParaRPr lang="ru-RU" sz="2800" dirty="0"/>
          </a:p>
        </p:txBody>
      </p:sp>
      <p:cxnSp>
        <p:nvCxnSpPr>
          <p:cNvPr id="33" name="Прямая со стрелкой 32"/>
          <p:cNvCxnSpPr>
            <a:endCxn id="17" idx="2"/>
          </p:cNvCxnSpPr>
          <p:nvPr/>
        </p:nvCxnSpPr>
        <p:spPr>
          <a:xfrm flipV="1">
            <a:off x="10322917" y="2702145"/>
            <a:ext cx="1" cy="3971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Левая фигурная скобка 34"/>
          <p:cNvSpPr/>
          <p:nvPr/>
        </p:nvSpPr>
        <p:spPr>
          <a:xfrm>
            <a:off x="8360228" y="998136"/>
            <a:ext cx="1011825" cy="5533293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1060297" y="1015074"/>
            <a:ext cx="271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Патологические пространства</a:t>
            </a:r>
            <a:endParaRPr lang="ru-RU" sz="2800" b="1" dirty="0"/>
          </a:p>
        </p:txBody>
      </p:sp>
      <p:sp>
        <p:nvSpPr>
          <p:cNvPr id="44" name="Кольцо 43"/>
          <p:cNvSpPr/>
          <p:nvPr/>
        </p:nvSpPr>
        <p:spPr>
          <a:xfrm>
            <a:off x="587829" y="2425979"/>
            <a:ext cx="3305045" cy="1720431"/>
          </a:xfrm>
          <a:prstGeom prst="don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258149" y="1026364"/>
            <a:ext cx="2320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Бета-системы</a:t>
            </a:r>
            <a:endParaRPr lang="ru-RU" sz="28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1560714" y="2979952"/>
            <a:ext cx="14547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Опухоль</a:t>
            </a:r>
          </a:p>
        </p:txBody>
      </p:sp>
      <p:sp>
        <p:nvSpPr>
          <p:cNvPr id="51" name="Овал 50"/>
          <p:cNvSpPr/>
          <p:nvPr/>
        </p:nvSpPr>
        <p:spPr>
          <a:xfrm>
            <a:off x="700495" y="4616300"/>
            <a:ext cx="3322870" cy="1765958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Воспаление</a:t>
            </a:r>
            <a:endParaRPr lang="ru-RU" sz="3200" dirty="0"/>
          </a:p>
        </p:txBody>
      </p:sp>
      <p:cxnSp>
        <p:nvCxnSpPr>
          <p:cNvPr id="52" name="Прямая со стрелкой 51"/>
          <p:cNvCxnSpPr/>
          <p:nvPr/>
        </p:nvCxnSpPr>
        <p:spPr>
          <a:xfrm flipH="1">
            <a:off x="4139944" y="4623309"/>
            <a:ext cx="1120136" cy="4683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 flipV="1">
            <a:off x="4228552" y="5509657"/>
            <a:ext cx="876313" cy="1340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Левая фигурная скобка 65"/>
          <p:cNvSpPr/>
          <p:nvPr/>
        </p:nvSpPr>
        <p:spPr>
          <a:xfrm rot="5400000">
            <a:off x="1990793" y="620663"/>
            <a:ext cx="485284" cy="3291213"/>
          </a:xfrm>
          <a:prstGeom prst="leftBrace">
            <a:avLst>
              <a:gd name="adj1" fmla="val 8333"/>
              <a:gd name="adj2" fmla="val 4821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TextBox 66"/>
          <p:cNvSpPr txBox="1"/>
          <p:nvPr/>
        </p:nvSpPr>
        <p:spPr>
          <a:xfrm>
            <a:off x="4818891" y="1071943"/>
            <a:ext cx="2629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Альфа-системы</a:t>
            </a:r>
            <a:endParaRPr lang="ru-RU" sz="2800" b="1" dirty="0"/>
          </a:p>
        </p:txBody>
      </p:sp>
      <p:sp>
        <p:nvSpPr>
          <p:cNvPr id="68" name="Левая фигурная скобка 67"/>
          <p:cNvSpPr/>
          <p:nvPr/>
        </p:nvSpPr>
        <p:spPr>
          <a:xfrm rot="5400000">
            <a:off x="5726673" y="837843"/>
            <a:ext cx="499825" cy="2609914"/>
          </a:xfrm>
          <a:prstGeom prst="leftBrace">
            <a:avLst>
              <a:gd name="adj1" fmla="val 8333"/>
              <a:gd name="adj2" fmla="val 4821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313509" y="810364"/>
            <a:ext cx="11521440" cy="62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2361929" y="3929884"/>
            <a:ext cx="1" cy="65539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1319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148" y="290848"/>
            <a:ext cx="10515600" cy="666841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Социальные пространства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1123406" y="3530184"/>
            <a:ext cx="9784080" cy="896213"/>
          </a:xfrm>
          <a:prstGeom prst="hexagon">
            <a:avLst/>
          </a:prstGeom>
          <a:solidFill>
            <a:srgbClr val="C0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Государственно-территориальные образования</a:t>
            </a:r>
            <a:endParaRPr lang="ru-RU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7566" y="5506039"/>
            <a:ext cx="11952514" cy="774284"/>
          </a:xfrm>
          <a:prstGeom prst="roundRect">
            <a:avLst/>
          </a:prstGeom>
          <a:solidFill>
            <a:srgbClr val="C0000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Ойкумена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40032" y="4497170"/>
            <a:ext cx="2303416" cy="927463"/>
          </a:xfrm>
          <a:prstGeom prst="rect">
            <a:avLst/>
          </a:prstGeom>
          <a:solidFill>
            <a:srgbClr val="C000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Экономические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98967" y="4509125"/>
            <a:ext cx="2529841" cy="927463"/>
          </a:xfrm>
          <a:prstGeom prst="rect">
            <a:avLst/>
          </a:prstGeom>
          <a:solidFill>
            <a:srgbClr val="C000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Культурные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484327" y="4509125"/>
            <a:ext cx="2991393" cy="927462"/>
          </a:xfrm>
          <a:prstGeom prst="rect">
            <a:avLst/>
          </a:prstGeom>
          <a:solidFill>
            <a:srgbClr val="C000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Правовое поле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67590" y="4507803"/>
            <a:ext cx="2616923" cy="927463"/>
          </a:xfrm>
          <a:prstGeom prst="rect">
            <a:avLst/>
          </a:prstGeom>
          <a:solidFill>
            <a:srgbClr val="C000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Информационное</a:t>
            </a:r>
            <a:endParaRPr lang="ru-RU" sz="2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48933" y="1506502"/>
            <a:ext cx="10726787" cy="926056"/>
          </a:xfrm>
          <a:prstGeom prst="roundRect">
            <a:avLst/>
          </a:prstGeom>
          <a:solidFill>
            <a:srgbClr val="76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Пространства власти, социальной субъектности 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48933" y="2552566"/>
            <a:ext cx="2555970" cy="914400"/>
          </a:xfrm>
          <a:prstGeom prst="rect">
            <a:avLst/>
          </a:prstGeom>
          <a:solidFill>
            <a:srgbClr val="FF0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Среда мегаполисов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13214" y="2552566"/>
            <a:ext cx="2620734" cy="914400"/>
          </a:xfrm>
          <a:prstGeom prst="rect">
            <a:avLst/>
          </a:prstGeom>
          <a:solidFill>
            <a:srgbClr val="FF0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Пространство социальных страт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42259" y="2565834"/>
            <a:ext cx="2453645" cy="914400"/>
          </a:xfrm>
          <a:prstGeom prst="rect">
            <a:avLst/>
          </a:prstGeom>
          <a:solidFill>
            <a:srgbClr val="FF0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Этнические пространства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704215" y="2565834"/>
            <a:ext cx="2771505" cy="914400"/>
          </a:xfrm>
          <a:prstGeom prst="rect">
            <a:avLst/>
          </a:prstGeom>
          <a:solidFill>
            <a:srgbClr val="FF0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Семейно-бытовые  пространства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31074" y="947058"/>
            <a:ext cx="1141693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6130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508" y="117566"/>
            <a:ext cx="11482252" cy="1371601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Некоторые общие свойства биологических и социальных систем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07177"/>
            <a:ext cx="11338560" cy="4571999"/>
          </a:xfrm>
        </p:spPr>
        <p:txBody>
          <a:bodyPr>
            <a:noAutofit/>
          </a:bodyPr>
          <a:lstStyle/>
          <a:p>
            <a:pPr algn="just">
              <a:spcBef>
                <a:spcPts val="1800"/>
              </a:spcBef>
            </a:pPr>
            <a:r>
              <a:rPr lang="ru-RU" sz="3600" dirty="0" smtClean="0"/>
              <a:t>Сутью СОФ этих системы является функции взаимосвязи информационного кода и результатов его материализации</a:t>
            </a:r>
          </a:p>
          <a:p>
            <a:pPr algn="just">
              <a:spcBef>
                <a:spcPts val="1800"/>
              </a:spcBef>
            </a:pPr>
            <a:r>
              <a:rPr lang="ru-RU" sz="3600" dirty="0" smtClean="0"/>
              <a:t>Характеризуются динамичной и противоречивой взаимосвязью </a:t>
            </a:r>
            <a:r>
              <a:rPr lang="ru-RU" sz="3600" dirty="0"/>
              <a:t>свойств организованности и </a:t>
            </a:r>
            <a:r>
              <a:rPr lang="ru-RU" sz="3600" dirty="0" smtClean="0"/>
              <a:t>свободы </a:t>
            </a:r>
          </a:p>
          <a:p>
            <a:pPr algn="just">
              <a:spcBef>
                <a:spcPts val="1800"/>
              </a:spcBef>
            </a:pPr>
            <a:r>
              <a:rPr lang="ru-RU" sz="3600" dirty="0" smtClean="0"/>
              <a:t>Имеют </a:t>
            </a:r>
            <a:r>
              <a:rPr lang="ru-RU" sz="3600" dirty="0"/>
              <a:t>нечёткие пределы своего развития, при достижении </a:t>
            </a:r>
            <a:r>
              <a:rPr lang="ru-RU" sz="3600" dirty="0" smtClean="0"/>
              <a:t>которых накапливают противоречия, </a:t>
            </a:r>
            <a:r>
              <a:rPr lang="ru-RU" sz="3600" dirty="0"/>
              <a:t>порождают </a:t>
            </a:r>
            <a:r>
              <a:rPr lang="ru-RU" sz="3600" dirty="0" smtClean="0"/>
              <a:t>антисистемы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3508" y="1489167"/>
            <a:ext cx="1148225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250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137" y="640080"/>
            <a:ext cx="11234057" cy="5956663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2400"/>
              </a:spcBef>
              <a:spcAft>
                <a:spcPts val="1800"/>
              </a:spcAft>
            </a:pPr>
            <a:r>
              <a:rPr lang="ru-RU" sz="3900" dirty="0" smtClean="0"/>
              <a:t>Модели сложных живых систем правдоподобны, могут потребовать использования  многозначных </a:t>
            </a:r>
            <a:r>
              <a:rPr lang="ru-RU" sz="3900" dirty="0"/>
              <a:t>логик, </a:t>
            </a:r>
            <a:r>
              <a:rPr lang="ru-RU" sz="3900" dirty="0" smtClean="0"/>
              <a:t>эвристических подходов, экспертных оценок</a:t>
            </a:r>
          </a:p>
          <a:p>
            <a:pPr algn="just">
              <a:spcBef>
                <a:spcPts val="2400"/>
              </a:spcBef>
              <a:spcAft>
                <a:spcPts val="1800"/>
              </a:spcAft>
            </a:pPr>
            <a:r>
              <a:rPr lang="ru-RU" sz="3900" dirty="0" smtClean="0"/>
              <a:t>Непротиворечивость </a:t>
            </a:r>
            <a:r>
              <a:rPr lang="ru-RU" sz="3900" dirty="0"/>
              <a:t>модели внутренне противоречивой системы может быть достигнута только </a:t>
            </a:r>
            <a:r>
              <a:rPr lang="ru-RU" sz="3900" dirty="0" smtClean="0"/>
              <a:t>при снижения </a:t>
            </a:r>
            <a:r>
              <a:rPr lang="ru-RU" sz="3900" dirty="0"/>
              <a:t>степени правдоподобия этой </a:t>
            </a:r>
            <a:r>
              <a:rPr lang="ru-RU" sz="3900" dirty="0" smtClean="0"/>
              <a:t>модели</a:t>
            </a:r>
            <a:endParaRPr lang="ru-RU" sz="3900" dirty="0"/>
          </a:p>
          <a:p>
            <a:pPr algn="just">
              <a:spcBef>
                <a:spcPts val="2400"/>
              </a:spcBef>
              <a:spcAft>
                <a:spcPts val="1800"/>
              </a:spcAft>
            </a:pPr>
            <a:r>
              <a:rPr lang="ru-RU" sz="3900" dirty="0"/>
              <a:t>При моделировании живых систем совокупность исходных точных элементов не приводит к формированию такого же уровня </a:t>
            </a:r>
            <a:r>
              <a:rPr lang="ru-RU" sz="3900" dirty="0" smtClean="0"/>
              <a:t>точности описания </a:t>
            </a:r>
            <a:r>
              <a:rPr lang="ru-RU" sz="3900" dirty="0"/>
              <a:t>ими образованной </a:t>
            </a:r>
            <a:r>
              <a:rPr lang="ru-RU" sz="3900" dirty="0" smtClean="0"/>
              <a:t>системы </a:t>
            </a:r>
          </a:p>
          <a:p>
            <a:pPr>
              <a:spcBef>
                <a:spcPts val="2400"/>
              </a:spcBef>
            </a:pPr>
            <a:endParaRPr lang="ru-RU" dirty="0" smtClean="0"/>
          </a:p>
          <a:p>
            <a:pPr>
              <a:spcBef>
                <a:spcPts val="240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750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446" y="757645"/>
            <a:ext cx="11325497" cy="5904411"/>
          </a:xfrm>
        </p:spPr>
        <p:txBody>
          <a:bodyPr>
            <a:normAutofit fontScale="92500"/>
          </a:bodyPr>
          <a:lstStyle/>
          <a:p>
            <a:pPr algn="just">
              <a:spcBef>
                <a:spcPts val="2400"/>
              </a:spcBef>
            </a:pPr>
            <a:r>
              <a:rPr lang="ru-RU" sz="3900" dirty="0" smtClean="0"/>
              <a:t>Нельзя с одинаковой степенью эффективности использовать единые методологические подходы для описания систем с качественно иными уровнями организации </a:t>
            </a:r>
          </a:p>
          <a:p>
            <a:pPr algn="just">
              <a:spcBef>
                <a:spcPts val="2400"/>
              </a:spcBef>
            </a:pPr>
            <a:r>
              <a:rPr lang="ru-RU" sz="3900" dirty="0" smtClean="0"/>
              <a:t>В </a:t>
            </a:r>
            <a:r>
              <a:rPr lang="ru-RU" sz="3900" dirty="0"/>
              <a:t>прикладных моделях СОФ, исходя из целей моделирования, конкретизируется, а качество модели определяется её практической </a:t>
            </a:r>
            <a:r>
              <a:rPr lang="ru-RU" sz="3900" dirty="0" smtClean="0"/>
              <a:t>эффективностью</a:t>
            </a:r>
          </a:p>
          <a:p>
            <a:pPr algn="just">
              <a:spcBef>
                <a:spcPts val="2400"/>
              </a:spcBef>
            </a:pPr>
            <a:r>
              <a:rPr lang="ru-RU" sz="3900" dirty="0" smtClean="0"/>
              <a:t> Для </a:t>
            </a:r>
            <a:r>
              <a:rPr lang="ru-RU" sz="3900" dirty="0"/>
              <a:t>характеристики системы необходима оценка ее подсистем и </a:t>
            </a:r>
            <a:r>
              <a:rPr lang="ru-RU" sz="3900" dirty="0" smtClean="0"/>
              <a:t>надсистемы</a:t>
            </a:r>
            <a:r>
              <a:rPr lang="ru-RU" sz="3900" dirty="0"/>
              <a:t>, в которую эта система </a:t>
            </a:r>
            <a:r>
              <a:rPr lang="ru-RU" sz="3900" dirty="0" smtClean="0"/>
              <a:t>входит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438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182" y="166255"/>
            <a:ext cx="11000510" cy="14270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Особенности чётких законов физических систем и нечёткие законы «живых» систем </a:t>
            </a:r>
            <a:r>
              <a:rPr lang="ru-RU" sz="3100" dirty="0" smtClean="0"/>
              <a:t>(биологических и социальных, начиная с клеточного уровня)</a:t>
            </a:r>
            <a:endParaRPr lang="ru-RU" sz="3100" dirty="0"/>
          </a:p>
        </p:txBody>
      </p:sp>
      <p:sp>
        <p:nvSpPr>
          <p:cNvPr id="4" name="TextBox 3"/>
          <p:cNvSpPr txBox="1"/>
          <p:nvPr/>
        </p:nvSpPr>
        <p:spPr>
          <a:xfrm>
            <a:off x="685093" y="2219894"/>
            <a:ext cx="5376073" cy="3539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Четкие законы</a:t>
            </a:r>
            <a:r>
              <a:rPr lang="ru-RU" sz="3200" dirty="0" smtClean="0"/>
              <a:t>: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Правдивы</a:t>
            </a:r>
          </a:p>
          <a:p>
            <a:pPr marL="514350" indent="-514350">
              <a:buFontTx/>
              <a:buAutoNum type="arabicPeriod"/>
            </a:pPr>
            <a:r>
              <a:rPr lang="ru-RU" sz="3200" dirty="0" smtClean="0"/>
              <a:t>Аксиомы -  константы, теоремы –цифровые</a:t>
            </a:r>
          </a:p>
          <a:p>
            <a:pPr marL="514350" indent="-514350">
              <a:buFontTx/>
              <a:buAutoNum type="arabicPeriod"/>
            </a:pPr>
            <a:r>
              <a:rPr lang="ru-RU" sz="3200" dirty="0" smtClean="0"/>
              <a:t>Волновые свойства </a:t>
            </a:r>
          </a:p>
          <a:p>
            <a:pPr marL="514350" indent="-514350">
              <a:buFontTx/>
              <a:buAutoNum type="arabicPeriod"/>
            </a:pPr>
            <a:r>
              <a:rPr lang="ru-RU" sz="3200" dirty="0" smtClean="0"/>
              <a:t>Точная прогнозируемость</a:t>
            </a:r>
          </a:p>
          <a:p>
            <a:pPr marL="514350" indent="-514350">
              <a:buFontTx/>
              <a:buAutoNum type="arabicPeriod"/>
            </a:pPr>
            <a:r>
              <a:rPr lang="ru-RU" sz="3200" dirty="0" smtClean="0"/>
              <a:t>Стабильны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91794" y="2206040"/>
            <a:ext cx="5486399" cy="3539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Нечёткие законы</a:t>
            </a:r>
            <a:r>
              <a:rPr lang="ru-RU" sz="3200" dirty="0" smtClean="0"/>
              <a:t>: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 </a:t>
            </a:r>
            <a:r>
              <a:rPr lang="ru-RU" sz="3200" dirty="0" smtClean="0"/>
              <a:t>Правдоподобны</a:t>
            </a:r>
          </a:p>
          <a:p>
            <a:pPr marL="457200" indent="-457200">
              <a:buAutoNum type="arabicPeriod"/>
            </a:pPr>
            <a:r>
              <a:rPr lang="ru-RU" sz="3200" dirty="0" smtClean="0"/>
              <a:t>Понятия, которые надо конкретизировать</a:t>
            </a:r>
          </a:p>
          <a:p>
            <a:pPr marL="457200" indent="-457200">
              <a:buAutoNum type="arabicPeriod"/>
            </a:pPr>
            <a:r>
              <a:rPr lang="ru-RU" sz="3200" dirty="0" smtClean="0"/>
              <a:t>Волнообразность</a:t>
            </a:r>
          </a:p>
          <a:p>
            <a:pPr marL="457200" indent="-457200">
              <a:buFontTx/>
              <a:buAutoNum type="arabicPeriod"/>
            </a:pPr>
            <a:r>
              <a:rPr lang="ru-RU" sz="3200" dirty="0" smtClean="0"/>
              <a:t>Вероятностная</a:t>
            </a:r>
          </a:p>
          <a:p>
            <a:pPr marL="457200" indent="-457200">
              <a:buAutoNum type="arabicPeriod"/>
            </a:pPr>
            <a:r>
              <a:rPr lang="ru-RU" sz="3200" dirty="0" smtClean="0"/>
              <a:t>Эволюционируют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593273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19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206" y="172472"/>
            <a:ext cx="10515600" cy="4990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Законы и закономерности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199" y="1274973"/>
            <a:ext cx="1055023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Закономерности – фиксация в сознании повторяющихся явления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5127" y="5645537"/>
            <a:ext cx="1054330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Формализация в общественном сознании наиболее универсальных закономерностей в виде законов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9905" y="3117462"/>
            <a:ext cx="21652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Аксиомы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331904" y="4383653"/>
            <a:ext cx="21232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Теоремы</a:t>
            </a:r>
            <a:endParaRPr lang="ru-RU" sz="4000" dirty="0"/>
          </a:p>
        </p:txBody>
      </p:sp>
      <p:cxnSp>
        <p:nvCxnSpPr>
          <p:cNvPr id="9" name="Прямая со стрелкой 8"/>
          <p:cNvCxnSpPr>
            <a:stCxn id="6" idx="2"/>
          </p:cNvCxnSpPr>
          <p:nvPr/>
        </p:nvCxnSpPr>
        <p:spPr>
          <a:xfrm flipH="1">
            <a:off x="6372541" y="3825348"/>
            <a:ext cx="1" cy="66821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910629" y="2844770"/>
            <a:ext cx="3388177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Теоремные методы: классические методы математики и двухзначной формальной логики </a:t>
            </a:r>
            <a:endParaRPr lang="ru-RU" sz="28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6497507" y="4005705"/>
            <a:ext cx="1272245" cy="11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372541" y="2462998"/>
            <a:ext cx="0" cy="70266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6393541" y="5083033"/>
            <a:ext cx="1" cy="48763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45127" y="1842653"/>
            <a:ext cx="429490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Нечёткие закономерности</a:t>
            </a:r>
            <a:endParaRPr lang="ru-RU" sz="2800" dirty="0">
              <a:solidFill>
                <a:srgbClr val="C00000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4815906" y="2365873"/>
            <a:ext cx="18547" cy="327966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45128" y="2889093"/>
            <a:ext cx="3989326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Эвристические подходы (экспертные оценки), системный подход, методы «мягких» мат. вычислений</a:t>
            </a:r>
            <a:endParaRPr lang="ru-RU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6062006" y="1838469"/>
            <a:ext cx="532643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Чёткие закономерности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770594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305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03" y="104503"/>
            <a:ext cx="11808823" cy="112014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Математические методы используемые для анализа нечётких, вероятностных закономерностей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11" y="1502228"/>
            <a:ext cx="11495315" cy="523820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теории </a:t>
            </a:r>
            <a:r>
              <a:rPr lang="ru-RU" dirty="0"/>
              <a:t>вероятности, игр, катастроф (включая теорию бифуркаций), хаоса (включая фрактальную геометрию</a:t>
            </a:r>
            <a:r>
              <a:rPr lang="ru-RU" dirty="0" smtClean="0"/>
              <a:t>), теория графов (раздел </a:t>
            </a:r>
            <a:r>
              <a:rPr lang="ru-RU" dirty="0"/>
              <a:t> дискретной </a:t>
            </a:r>
            <a:r>
              <a:rPr lang="ru-RU" dirty="0" smtClean="0"/>
              <a:t>математики)</a:t>
            </a:r>
          </a:p>
          <a:p>
            <a:pPr algn="just"/>
            <a:r>
              <a:rPr lang="ru-RU" dirty="0" smtClean="0"/>
              <a:t> методы статистики </a:t>
            </a:r>
            <a:r>
              <a:rPr lang="ru-RU" dirty="0"/>
              <a:t>(включая многофакторный дисперсионный и корреляционный анализ</a:t>
            </a:r>
            <a:r>
              <a:rPr lang="ru-RU" dirty="0" smtClean="0"/>
              <a:t>)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распознавания образа (нейронные сети, дискриминантный и кластерный анализ) </a:t>
            </a:r>
            <a:endParaRPr lang="ru-RU" dirty="0" smtClean="0"/>
          </a:p>
          <a:p>
            <a:pPr algn="just"/>
            <a:r>
              <a:rPr lang="ru-RU" dirty="0"/>
              <a:t>нечетких </a:t>
            </a:r>
            <a:r>
              <a:rPr lang="ru-RU" dirty="0" smtClean="0"/>
              <a:t>множеств (стык математики и экспертных оценок), другие методы многозначных логик (трехзначные, конечнозначимые, бесконечнозначимые логики и др.)</a:t>
            </a:r>
          </a:p>
          <a:p>
            <a:pPr algn="just"/>
            <a:r>
              <a:rPr lang="ru-RU" dirty="0" smtClean="0"/>
              <a:t>различные </a:t>
            </a:r>
            <a:r>
              <a:rPr lang="ru-RU" dirty="0"/>
              <a:t>гибридные </a:t>
            </a:r>
            <a:r>
              <a:rPr lang="ru-RU" dirty="0" smtClean="0"/>
              <a:t>методы, </a:t>
            </a:r>
            <a:r>
              <a:rPr lang="ru-RU" dirty="0"/>
              <a:t>например, нейронные сети + </a:t>
            </a:r>
            <a:r>
              <a:rPr lang="ru-RU" dirty="0" smtClean="0"/>
              <a:t>нечеткие множества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224645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53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764" y="125990"/>
            <a:ext cx="10515600" cy="1010083"/>
          </a:xfrm>
        </p:spPr>
        <p:txBody>
          <a:bodyPr/>
          <a:lstStyle/>
          <a:p>
            <a:pPr algn="ctr"/>
            <a:r>
              <a:rPr lang="ru-RU" b="1" dirty="0" smtClean="0"/>
              <a:t>Системообразующий фактор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0547" y="1319348"/>
            <a:ext cx="11346024" cy="52680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1200"/>
              </a:spcBef>
              <a:buNone/>
            </a:pPr>
            <a:r>
              <a:rPr lang="ru-RU" sz="3600" dirty="0"/>
              <a:t>Системообразующий фактор (СОФ) является сущностным компонентом любой системы. Он определяет характер взаимосвязи подсистем и внешних взаимодействий системы и лежит в основе </a:t>
            </a:r>
            <a:r>
              <a:rPr lang="ru-RU" sz="3600" dirty="0" smtClean="0"/>
              <a:t>её законов. </a:t>
            </a:r>
            <a:r>
              <a:rPr lang="ru-RU" sz="3600" dirty="0"/>
              <a:t>При необратимых изменениях СОФ система распадается или трансформируются в качественно иную систему.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267099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187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636" y="365125"/>
            <a:ext cx="10938164" cy="18100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Системообразующий фактор (</a:t>
            </a:r>
            <a:r>
              <a:rPr lang="ru-RU" sz="4000" b="1" dirty="0" smtClean="0">
                <a:solidFill>
                  <a:srgbClr val="FF0000"/>
                </a:solidFill>
              </a:rPr>
              <a:t>СОФ</a:t>
            </a:r>
            <a:r>
              <a:rPr lang="ru-RU" sz="4000" dirty="0" smtClean="0"/>
              <a:t>) биологических систем </a:t>
            </a:r>
            <a:r>
              <a:rPr lang="ru-RU" b="1" dirty="0" smtClean="0">
                <a:solidFill>
                  <a:srgbClr val="FF0000"/>
                </a:solidFill>
              </a:rPr>
              <a:t>это взаимосвязь генетической матрицы и фенотипа в зависимости от средовых условий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3138" y="2420871"/>
            <a:ext cx="138057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/>
              <a:t>Генотип</a:t>
            </a:r>
            <a:endParaRPr lang="ru-RU" sz="28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081697" y="2674741"/>
            <a:ext cx="4330485" cy="24443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062190" y="2267581"/>
            <a:ext cx="333483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Фенотип клетки и/или организма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3889874"/>
            <a:ext cx="166853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/>
              <a:t>Генофонд</a:t>
            </a:r>
            <a:endParaRPr lang="ru-RU" sz="28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081696" y="4148231"/>
            <a:ext cx="4330486" cy="59267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062190" y="3519284"/>
            <a:ext cx="3334836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Расширенный фенотип  экосистемы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269424" y="3121312"/>
            <a:ext cx="1109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Среда</a:t>
            </a:r>
            <a:endParaRPr lang="ru-RU" sz="28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 flipV="1">
            <a:off x="4824161" y="2699184"/>
            <a:ext cx="1" cy="4918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4" idx="2"/>
          </p:cNvCxnSpPr>
          <p:nvPr/>
        </p:nvCxnSpPr>
        <p:spPr>
          <a:xfrm>
            <a:off x="4824160" y="3644532"/>
            <a:ext cx="0" cy="3976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Выгнутая вверх стрелка 18"/>
          <p:cNvSpPr/>
          <p:nvPr/>
        </p:nvSpPr>
        <p:spPr>
          <a:xfrm>
            <a:off x="3357515" y="4207498"/>
            <a:ext cx="3778848" cy="1126501"/>
          </a:xfrm>
          <a:prstGeom prst="curvedDownArrow">
            <a:avLst>
              <a:gd name="adj1" fmla="val 25000"/>
              <a:gd name="adj2" fmla="val 50000"/>
              <a:gd name="adj3" fmla="val 4758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2680" y="5333999"/>
            <a:ext cx="4151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Нестабильность генетической матрицы </a:t>
            </a:r>
            <a:endParaRPr lang="ru-RU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4946074" y="5254022"/>
            <a:ext cx="6816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Постоянная изменчивость (эволюция) биологических систем, для их адаптации к средовым изменениям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882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16178</TotalTime>
  <Words>2127</Words>
  <Application>Microsoft Office PowerPoint</Application>
  <PresentationFormat>Широкоэкранный</PresentationFormat>
  <Paragraphs>348</Paragraphs>
  <Slides>48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Times New Roman</vt:lpstr>
      <vt:lpstr>Тема Office</vt:lpstr>
      <vt:lpstr>Гусев Евгений Юрьевич Институт иммунологии и физиологии УрО РАН</vt:lpstr>
      <vt:lpstr>Науки делятся на естественные, неестественные и противоестественные  Л.Д. Ландау    </vt:lpstr>
      <vt:lpstr>Презентация PowerPoint</vt:lpstr>
      <vt:lpstr>Формы системной  организации материи</vt:lpstr>
      <vt:lpstr>Особенности чётких законов физических систем и нечёткие законы «живых» систем (биологических и социальных, начиная с клеточного уровня)</vt:lpstr>
      <vt:lpstr>Законы и закономерности</vt:lpstr>
      <vt:lpstr>Математические методы используемые для анализа нечётких, вероятностных закономерностей</vt:lpstr>
      <vt:lpstr>Системообразующий фактор</vt:lpstr>
      <vt:lpstr>Системообразующий фактор (СОФ) биологических систем это взаимосвязь генетической матрицы и фенотипа в зависимости от средовых условий</vt:lpstr>
      <vt:lpstr>«Для того чтобы что-то реально узнать о прошлом, нам прежде всего надо стремиться понять, что было в головах людей»  Марк Блок (один из основателей исторической школы «Анналов»)</vt:lpstr>
      <vt:lpstr>СОФ социальных систем это взаимосвязь культурной матрицы общественного сознания, включая его стереотипы с экосоциальной средой (биосфера, техносфера + социальные институты)</vt:lpstr>
      <vt:lpstr>Стереотипы общественного сознания (дифференцированная ментальность)</vt:lpstr>
      <vt:lpstr>Эволюционные аспекты сознания</vt:lpstr>
      <vt:lpstr>Субъектность есть важнейшее свойство сознания и поведения человека (или социальных групп) - это его (их)  способность осознавать свои потребности и интересы, формулировать и  реализовывать на этой основе цели и программы поведения, воздействуя на окружающую среду, включая и других людей (объектов воздействия) </vt:lpstr>
      <vt:lpstr>Отличительные особенности биологических и социальных систем</vt:lpstr>
      <vt:lpstr>Направления эволюции живых систем (стремление к выживанию)</vt:lpstr>
      <vt:lpstr>Проявление субъектности в эволюции систем</vt:lpstr>
      <vt:lpstr>Основные причины неизбежного кризиса глобальной человеческой цивилизации</vt:lpstr>
      <vt:lpstr>Модель взаимосвязи генетической матрицы и фенотипа человека</vt:lpstr>
      <vt:lpstr>Внутриклеточные информационные сети (метод построения графов)</vt:lpstr>
      <vt:lpstr>Экосистемы (биоценозы, геобиоценозы, биомы, в России 13 наземных биомов)</vt:lpstr>
      <vt:lpstr>Презентация PowerPoint</vt:lpstr>
      <vt:lpstr>Роль маргинальных зон нечёткости в эволюции видов (примеры)</vt:lpstr>
      <vt:lpstr>Принципиальная схема реализации функции СОФ в социальных системах</vt:lpstr>
      <vt:lpstr>Кризис стереотипов общественного сознания</vt:lpstr>
      <vt:lpstr>Взаимосвязь политической субъектностей и социальных взаимоотношений в обществе, не нарушающих баланс интересов</vt:lpstr>
      <vt:lpstr>Взаимосвязь политической субъектностей и социальных взаимоотношений в обществе, нарушающие баланс интересов</vt:lpstr>
      <vt:lpstr>Зона оптимального соотношения  свободы и организованности живых систем</vt:lpstr>
      <vt:lpstr>Менее организованные бета системы  (например, экологические системы)</vt:lpstr>
      <vt:lpstr>Биологические альфа системы (например организм человека)</vt:lpstr>
      <vt:lpstr>Иммунная система как пример локального управляемого хаоса в альфа системах</vt:lpstr>
      <vt:lpstr>Кора головного мозга как зона нечеткости</vt:lpstr>
      <vt:lpstr>Сознание и восприятие внешнего мира</vt:lpstr>
      <vt:lpstr>Принципы восприятия и запоминания информации</vt:lpstr>
      <vt:lpstr>Время физических, биологических и социальных систем</vt:lpstr>
      <vt:lpstr>Относительность астрономического (физического) времени (по теории относительности А. Эйнштейна)</vt:lpstr>
      <vt:lpstr>Особенности биологического времени</vt:lpstr>
      <vt:lpstr>Время систем с нечёткими законами ( возраст человека)</vt:lpstr>
      <vt:lpstr>Критерии оценки времени (часы)</vt:lpstr>
      <vt:lpstr>Образ времени (прошлое, настоящее, будущее) в сознании человека интегрирован с образом окружающего мира в единый простра́нственно-временно́й континуум</vt:lpstr>
      <vt:lpstr>Презентация PowerPoint</vt:lpstr>
      <vt:lpstr>Изменения  пространственно-функциональных клеточных траекторий при формировании сети тканевых гормонов</vt:lpstr>
      <vt:lpstr>Свойства пространств живых систем</vt:lpstr>
      <vt:lpstr>Пространства  биологических систем</vt:lpstr>
      <vt:lpstr>Социальные пространства</vt:lpstr>
      <vt:lpstr>Некоторые общие свойства биологических и социальных систем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материи</dc:title>
  <dc:creator>RePack by Diakov</dc:creator>
  <cp:lastModifiedBy>RePack by Diakov</cp:lastModifiedBy>
  <cp:revision>394</cp:revision>
  <dcterms:created xsi:type="dcterms:W3CDTF">2020-11-16T05:56:18Z</dcterms:created>
  <dcterms:modified xsi:type="dcterms:W3CDTF">2020-11-30T10:19:25Z</dcterms:modified>
</cp:coreProperties>
</file>