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57" r:id="rId8"/>
    <p:sldId id="263" r:id="rId9"/>
    <p:sldId id="264" r:id="rId10"/>
    <p:sldId id="266" r:id="rId11"/>
    <p:sldId id="267" r:id="rId12"/>
    <p:sldId id="265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Количество иллюстраций -411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иллюстраций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Всемирная история 1914-1939 (Украина)</c:v>
                </c:pt>
                <c:pt idx="1">
                  <c:v>История Армении</c:v>
                </c:pt>
                <c:pt idx="2">
                  <c:v>Новейшая история Казахстана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111</c:v>
                </c:pt>
                <c:pt idx="1">
                  <c:v>178</c:v>
                </c:pt>
                <c:pt idx="2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F8-4837-9962-A3ED45E095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337088"/>
        <c:axId val="113339392"/>
        <c:axId val="0"/>
      </c:bar3DChart>
      <c:catAx>
        <c:axId val="113337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339392"/>
        <c:crosses val="autoZero"/>
        <c:auto val="1"/>
        <c:lblAlgn val="ctr"/>
        <c:lblOffset val="100"/>
        <c:noMultiLvlLbl val="0"/>
      </c:catAx>
      <c:valAx>
        <c:axId val="113339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337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'Лист1'!$B$1</c:f>
              <c:strCache>
                <c:ptCount val="1"/>
                <c:pt idx="0">
                  <c:v>Украинский учебник</c:v>
                </c:pt>
              </c:strCache>
            </c:strRef>
          </c:tx>
          <c:explosion val="25"/>
          <c:cat>
            <c:strRef>
              <c:f>'Лист1'!$A$2:$A$5</c:f>
              <c:strCache>
                <c:ptCount val="4"/>
                <c:pt idx="0">
                  <c:v>Германия</c:v>
                </c:pt>
                <c:pt idx="1">
                  <c:v>США</c:v>
                </c:pt>
                <c:pt idx="2">
                  <c:v>СССР</c:v>
                </c:pt>
                <c:pt idx="3">
                  <c:v>Другие страны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21</c:v>
                </c:pt>
                <c:pt idx="1">
                  <c:v>20</c:v>
                </c:pt>
                <c:pt idx="2">
                  <c:v>14</c:v>
                </c:pt>
                <c:pt idx="3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DD-4881-B040-EFFE74247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Оценки государств в украинском учебнике</a:t>
            </a:r>
          </a:p>
        </c:rich>
      </c:tx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Отрицательно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Германия</c:v>
                </c:pt>
                <c:pt idx="1">
                  <c:v>США</c:v>
                </c:pt>
                <c:pt idx="2">
                  <c:v>СССР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9B-4BB0-BF2B-ECBDEB3621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Положительно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Германия</c:v>
                </c:pt>
                <c:pt idx="1">
                  <c:v>США</c:v>
                </c:pt>
                <c:pt idx="2">
                  <c:v>СССР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</c:v>
                </c:pt>
                <c:pt idx="1">
                  <c:v>12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9B-4BB0-BF2B-ECBDEB3621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Нейтрально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Германия</c:v>
                </c:pt>
                <c:pt idx="1">
                  <c:v>США</c:v>
                </c:pt>
                <c:pt idx="2">
                  <c:v>СССР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14</c:v>
                </c:pt>
                <c:pt idx="1">
                  <c:v>4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9B-4BB0-BF2B-ECBDEB362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6269440"/>
        <c:axId val="96271360"/>
        <c:axId val="0"/>
      </c:bar3DChart>
      <c:catAx>
        <c:axId val="96269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6271360"/>
        <c:crosses val="autoZero"/>
        <c:auto val="1"/>
        <c:lblAlgn val="ctr"/>
        <c:lblOffset val="100"/>
        <c:noMultiLvlLbl val="0"/>
      </c:catAx>
      <c:valAx>
        <c:axId val="9627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2694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Оценки государств в армянском учебнике</a:t>
            </a:r>
          </a:p>
        </c:rich>
      </c:tx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Отрицательно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Армения</c:v>
                </c:pt>
                <c:pt idx="1">
                  <c:v>Россия</c:v>
                </c:pt>
                <c:pt idx="2">
                  <c:v>США</c:v>
                </c:pt>
                <c:pt idx="3">
                  <c:v>Турция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5D-4E5A-A411-CF0B49B4061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Положительно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Армения</c:v>
                </c:pt>
                <c:pt idx="1">
                  <c:v>Россия</c:v>
                </c:pt>
                <c:pt idx="2">
                  <c:v>США</c:v>
                </c:pt>
                <c:pt idx="3">
                  <c:v>Турция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87</c:v>
                </c:pt>
                <c:pt idx="1">
                  <c:v>45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5D-4E5A-A411-CF0B49B4061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Нейтрально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Армения</c:v>
                </c:pt>
                <c:pt idx="1">
                  <c:v>Россия</c:v>
                </c:pt>
                <c:pt idx="2">
                  <c:v>США</c:v>
                </c:pt>
                <c:pt idx="3">
                  <c:v>Турция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5D-4E5A-A411-CF0B49B406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379968"/>
        <c:axId val="113390720"/>
        <c:axId val="0"/>
      </c:bar3DChart>
      <c:catAx>
        <c:axId val="113379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390720"/>
        <c:crosses val="autoZero"/>
        <c:auto val="1"/>
        <c:lblAlgn val="ctr"/>
        <c:lblOffset val="100"/>
        <c:noMultiLvlLbl val="0"/>
      </c:catAx>
      <c:valAx>
        <c:axId val="113390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3799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Оценки государств в казахстанском учебнике</a:t>
            </a:r>
          </a:p>
        </c:rich>
      </c:tx>
      <c:overlay val="1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Отрицательно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Казахстан</c:v>
                </c:pt>
                <c:pt idx="1">
                  <c:v>СССР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34-40B4-9675-4ED9856237B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Положительно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Казахстан</c:v>
                </c:pt>
                <c:pt idx="1">
                  <c:v>СССР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71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34-40B4-9675-4ED9856237B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Нейтрально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Казахстан</c:v>
                </c:pt>
                <c:pt idx="1">
                  <c:v>СССР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34-40B4-9675-4ED985623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392640"/>
        <c:axId val="113395584"/>
        <c:axId val="0"/>
      </c:bar3DChart>
      <c:catAx>
        <c:axId val="113392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3395584"/>
        <c:crosses val="autoZero"/>
        <c:auto val="1"/>
        <c:lblAlgn val="ctr"/>
        <c:lblOffset val="100"/>
        <c:noMultiLvlLbl val="0"/>
      </c:catAx>
      <c:valAx>
        <c:axId val="11339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33926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15.02.2021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3600"/>
              <a:t>Образ России в учебниках по истории стран СНГ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Лямзин Андрей Валерьевич,</a:t>
            </a:r>
          </a:p>
          <a:p>
            <a:pPr>
              <a:spcAft>
                <a:spcPts val="600"/>
              </a:spcAft>
            </a:pPr>
            <a:r>
              <a:rPr lang="ru-RU" dirty="0"/>
              <a:t>Кандидат исторических наук, доцент кафедры теории и истории международных отношений УГИ УрФУ </a:t>
            </a:r>
          </a:p>
          <a:p>
            <a:pPr>
              <a:spcAft>
                <a:spcPts val="600"/>
              </a:spcAft>
            </a:pPr>
            <a:r>
              <a:rPr lang="ru-RU" dirty="0"/>
              <a:t>(Екатеринбург)</a:t>
            </a:r>
          </a:p>
        </p:txBody>
      </p:sp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0A8E883-0D81-44F4-B635-008288CBC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81" y="2996952"/>
            <a:ext cx="3662835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Упоминание стран в украинском учебнике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Германия получает больше положительных оценок, чем СССР (4-3). </a:t>
            </a:r>
          </a:p>
          <a:p>
            <a:r>
              <a:rPr lang="ru-RU" dirty="0"/>
              <a:t>В отрицательных характеристиках имидж СССР выглядит хуже, чем Германии (7-3). </a:t>
            </a:r>
          </a:p>
          <a:p>
            <a:r>
              <a:rPr lang="ru-RU" dirty="0"/>
              <a:t>Остальные иллюстрации в значительной степени нейтральны - это парадно-агитационные кадры («А. Гитлер с детьми», «Немецкие спортсмены-победители в нацистском приветствии», «Парад по случаю празднования плебисцита в Сааре»)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 Германии</a:t>
            </a:r>
          </a:p>
        </p:txBody>
      </p:sp>
      <p:pic>
        <p:nvPicPr>
          <p:cNvPr id="6" name="Содержимое 5" descr="20150627_0232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3573" y="1646238"/>
            <a:ext cx="2545854" cy="4525962"/>
          </a:xfrm>
        </p:spPr>
      </p:pic>
      <p:pic>
        <p:nvPicPr>
          <p:cNvPr id="7" name="Содержимое 6" descr="20150627_0232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4573" y="1646238"/>
            <a:ext cx="2545854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Полянский П.Б. Всемирная история 1914-1939. Киев, 2003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Хачикян</a:t>
            </a:r>
            <a:r>
              <a:rPr lang="ru-RU" sz="4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А.Э. История Армении. Ереван, 2009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Армения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Большая часть положительных иллюстраций связана не столько с самим государством, сколько с деятельностью армян внутри СССР.</a:t>
            </a:r>
          </a:p>
          <a:p>
            <a:r>
              <a:rPr lang="ru-RU" dirty="0"/>
              <a:t>Три отрицательных иллюстрации СССР связывают негатив с репрессиями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/>
            <a:r>
              <a:rPr lang="ru-RU" sz="1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Аяган</a:t>
            </a:r>
            <a:r>
              <a:rPr lang="ru-RU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Б.Г., </a:t>
            </a:r>
            <a:r>
              <a:rPr lang="ru-RU" sz="1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Шаймерденова</a:t>
            </a:r>
            <a:r>
              <a:rPr lang="ru-RU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М.Д. Новейшая история Казахстана: Учебник для 9 класса общеобразовательной школы. </a:t>
            </a:r>
            <a:r>
              <a:rPr lang="ru-RU" sz="16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Алматы,«Атамұра», </a:t>
            </a:r>
            <a:r>
              <a:rPr lang="ru-RU" sz="16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2005.</a:t>
            </a:r>
            <a:r>
              <a:rPr lang="ru-RU" sz="4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Казахстан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Большая часть отрицательных оценок периода СССР связана с репрессиями в отношении казахской интеллигенции. </a:t>
            </a:r>
          </a:p>
          <a:p>
            <a:r>
              <a:rPr lang="ru-RU" dirty="0"/>
              <a:t>Половина положительных оценок, связанных с СССР, показывают храбрость казахов в Великой Отечественной войне.</a:t>
            </a:r>
            <a:endParaRPr lang="ru-RU" b="1" dirty="0"/>
          </a:p>
          <a:p>
            <a:r>
              <a:rPr lang="ru-RU" dirty="0"/>
              <a:t>Перекос в сторону титульной нации. </a:t>
            </a:r>
            <a:r>
              <a:rPr lang="ru-RU" sz="2600" dirty="0"/>
              <a:t>Подавляющее большинство людей, чьи портреты содержит книга, были казахами, хотя реальный состав населения республики до середины 1990-х годов включал только около 50 % казахов.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Обложки</a:t>
            </a:r>
          </a:p>
        </p:txBody>
      </p:sp>
      <p:pic>
        <p:nvPicPr>
          <p:cNvPr id="6" name="Содержимое 5" descr="20150627_02325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2545854" cy="4525962"/>
          </a:xfrm>
        </p:spPr>
      </p:pic>
      <p:pic>
        <p:nvPicPr>
          <p:cNvPr id="7" name="Содержимое 6" descr="20150625_1111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56176" y="1628800"/>
            <a:ext cx="2545854" cy="4525962"/>
          </a:xfrm>
        </p:spPr>
      </p:pic>
      <p:pic>
        <p:nvPicPr>
          <p:cNvPr id="2050" name="Picture 2" descr="C:\Лямзинъ\Издательское\ПСС Лямзина\Международные отношения\Учебники стран СНГ\20150627_024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24744"/>
            <a:ext cx="2909628" cy="5172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образ России и СССР в этих учебниках не является однозначно положительным. </a:t>
            </a:r>
          </a:p>
          <a:p>
            <a:r>
              <a:rPr lang="ru-RU" dirty="0"/>
              <a:t>Положителен он лишь в учебнике по истории Армении, и то, на грани нейтральности. </a:t>
            </a:r>
          </a:p>
          <a:p>
            <a:r>
              <a:rPr lang="ru-RU" dirty="0"/>
              <a:t>В украинском и казахстанском учебниках образ СССР-России однозначно негативен. 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и этапы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Образ врага - эффективный способ объединения людей, формирование представлений об общем прошлом </a:t>
            </a:r>
          </a:p>
          <a:p>
            <a:endParaRPr lang="ru-RU" dirty="0"/>
          </a:p>
          <a:p>
            <a:r>
              <a:rPr lang="ru-RU" dirty="0"/>
              <a:t>1990-1992 -Выжидание</a:t>
            </a:r>
          </a:p>
          <a:p>
            <a:r>
              <a:rPr lang="ru-RU" dirty="0"/>
              <a:t>1993 - 1994 - идея национальных приоритетов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Россия - колонизатор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rgbClr val="FF0000"/>
                </a:solidFill>
              </a:rPr>
              <a:t>Хан </a:t>
            </a:r>
            <a:r>
              <a:rPr lang="ru-RU" dirty="0" err="1">
                <a:solidFill>
                  <a:srgbClr val="FF0000"/>
                </a:solidFill>
              </a:rPr>
              <a:t>Абулхаир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- подчёркиваются его авторитарные наклонности: </a:t>
            </a:r>
            <a:r>
              <a:rPr lang="ru-RU" i="1" dirty="0"/>
              <a:t>«…группа, возглавляемая ханом </a:t>
            </a:r>
            <a:r>
              <a:rPr lang="ru-RU" i="1" dirty="0" err="1"/>
              <a:t>Абулхаиром</a:t>
            </a:r>
            <a:r>
              <a:rPr lang="ru-RU" i="1" dirty="0"/>
              <a:t>, хотела, опираясь на поддержку России, восстановить единую ханскую власть»</a:t>
            </a:r>
          </a:p>
          <a:p>
            <a:r>
              <a:rPr lang="ru-RU" dirty="0">
                <a:solidFill>
                  <a:srgbClr val="00B0F0"/>
                </a:solidFill>
              </a:rPr>
              <a:t>султан </a:t>
            </a:r>
            <a:r>
              <a:rPr lang="ru-RU" dirty="0" err="1">
                <a:solidFill>
                  <a:srgbClr val="00B0F0"/>
                </a:solidFill>
              </a:rPr>
              <a:t>Абылай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/>
              <a:t>- </a:t>
            </a:r>
            <a:r>
              <a:rPr lang="ru-RU" i="1" dirty="0"/>
              <a:t>стремившийся «возродить общенациональную государственность»</a:t>
            </a:r>
          </a:p>
          <a:p>
            <a:pPr>
              <a:buNone/>
            </a:pPr>
            <a:endParaRPr lang="ru-RU" sz="1900" b="1" dirty="0"/>
          </a:p>
          <a:p>
            <a:pPr>
              <a:buNone/>
            </a:pPr>
            <a:r>
              <a:rPr lang="ru-RU" sz="1900" dirty="0">
                <a:solidFill>
                  <a:srgbClr val="FFC000"/>
                </a:solidFill>
              </a:rPr>
              <a:t>История Казахстана: Учебник для 10 классов общественно-гуманитарного направления общеобразовательных школ. </a:t>
            </a:r>
            <a:r>
              <a:rPr lang="ru-RU" sz="1900" dirty="0" err="1">
                <a:solidFill>
                  <a:srgbClr val="FFC000"/>
                </a:solidFill>
              </a:rPr>
              <a:t>Алматы</a:t>
            </a:r>
            <a:r>
              <a:rPr lang="ru-RU" sz="1900" dirty="0">
                <a:solidFill>
                  <a:srgbClr val="FFC000"/>
                </a:solidFill>
              </a:rPr>
              <a:t>, «</a:t>
            </a:r>
            <a:r>
              <a:rPr lang="ru-RU" sz="1900" dirty="0" err="1">
                <a:solidFill>
                  <a:srgbClr val="FFC000"/>
                </a:solidFill>
              </a:rPr>
              <a:t>Мектеп</a:t>
            </a:r>
            <a:r>
              <a:rPr lang="ru-RU" sz="1900" dirty="0">
                <a:solidFill>
                  <a:srgbClr val="FFC000"/>
                </a:solidFill>
              </a:rPr>
              <a:t>», 2006. </a:t>
            </a:r>
            <a:endParaRPr lang="ru-RU" sz="1900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Покорение Средней Азии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80709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В.В. Верещагин просил генерала Кауфмана «отдать распоряжение повесить несколько человек пленных … он объяснил, что хочет нарисовать выражение лица умирающего человека» </a:t>
            </a:r>
          </a:p>
          <a:p>
            <a:pPr>
              <a:buNone/>
            </a:pPr>
            <a:endParaRPr lang="ru-RU" sz="1900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1900" dirty="0">
                <a:solidFill>
                  <a:srgbClr val="FFC000"/>
                </a:solidFill>
              </a:rPr>
              <a:t>Рахимов Ж. История Узбекистана (вторая половина </a:t>
            </a:r>
            <a:r>
              <a:rPr lang="en-US" sz="1900" dirty="0">
                <a:solidFill>
                  <a:srgbClr val="FFC000"/>
                </a:solidFill>
              </a:rPr>
              <a:t>XIX</a:t>
            </a:r>
            <a:r>
              <a:rPr lang="ru-RU" sz="1900" dirty="0">
                <a:solidFill>
                  <a:srgbClr val="FFC000"/>
                </a:solidFill>
              </a:rPr>
              <a:t> – начало ХХ в.) Учебник для 9-го класса. Ташкент, «</a:t>
            </a:r>
            <a:r>
              <a:rPr lang="ru-RU" sz="1900" dirty="0" err="1">
                <a:solidFill>
                  <a:srgbClr val="FFC000"/>
                </a:solidFill>
              </a:rPr>
              <a:t>Узбекистон</a:t>
            </a:r>
            <a:r>
              <a:rPr lang="ru-RU" sz="1900" dirty="0">
                <a:solidFill>
                  <a:srgbClr val="FFC000"/>
                </a:solidFill>
              </a:rPr>
              <a:t>», 2001. </a:t>
            </a:r>
          </a:p>
          <a:p>
            <a:r>
              <a:rPr lang="ru-RU" dirty="0"/>
              <a:t>«…</a:t>
            </a:r>
            <a:r>
              <a:rPr lang="ru-RU" dirty="0" err="1"/>
              <a:t>кыргызы</a:t>
            </a:r>
            <a:r>
              <a:rPr lang="ru-RU" dirty="0"/>
              <a:t> постепенно начали приспосабливаться к товарно-денежной системе насаждаемого извне капитализма. Всё это создавало условия для расшатывания вековечных основ натурального хозяйства»</a:t>
            </a:r>
          </a:p>
          <a:p>
            <a:pPr>
              <a:buNone/>
            </a:pPr>
            <a:endParaRPr lang="ru-RU" sz="2100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2100" dirty="0" err="1">
                <a:solidFill>
                  <a:srgbClr val="FFC000"/>
                </a:solidFill>
              </a:rPr>
              <a:t>Осмонов</a:t>
            </a:r>
            <a:r>
              <a:rPr lang="ru-RU" sz="2100" dirty="0">
                <a:solidFill>
                  <a:srgbClr val="FFC000"/>
                </a:solidFill>
              </a:rPr>
              <a:t> О. Дж. История Кыргызстана (с древнейших времен до наших дней). Учебник для вузов. Б., 2008.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Восстание 1916 года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национально-освободительное движение. </a:t>
            </a:r>
          </a:p>
          <a:p>
            <a:r>
              <a:rPr lang="ru-RU" dirty="0"/>
              <a:t>агрессивность и жестокость русских: </a:t>
            </a:r>
            <a:r>
              <a:rPr lang="ru-RU" sz="2400" dirty="0"/>
              <a:t>«Царская администрация искусственно разжигала межнациональную рознь, выдвигая шовинистические лозунги, вооружала верхушку переселенческого населения». </a:t>
            </a:r>
          </a:p>
          <a:p>
            <a:endParaRPr lang="ru-RU" sz="2400" dirty="0"/>
          </a:p>
          <a:p>
            <a:r>
              <a:rPr lang="ru-RU" sz="2400" dirty="0"/>
              <a:t>цитата из телеграммы военачальника </a:t>
            </a:r>
            <a:r>
              <a:rPr lang="ru-RU" sz="2400" dirty="0" err="1"/>
              <a:t>Фольбаума</a:t>
            </a:r>
            <a:r>
              <a:rPr lang="ru-RU" sz="2400" dirty="0"/>
              <a:t>: «…наведите на эти волости панику, арестуйте, предайте полевому суду и немедленно повесьте… Ну поймайте кого-нибудь из подозреваемых и для примера повесьте»</a:t>
            </a:r>
          </a:p>
          <a:p>
            <a:pPr>
              <a:buNone/>
            </a:pPr>
            <a:endParaRPr lang="ru-RU" sz="1700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ru-RU" sz="1700" dirty="0" err="1">
                <a:solidFill>
                  <a:srgbClr val="FFC000"/>
                </a:solidFill>
              </a:rPr>
              <a:t>Аяган</a:t>
            </a:r>
            <a:r>
              <a:rPr lang="ru-RU" sz="1700" dirty="0">
                <a:solidFill>
                  <a:srgbClr val="FFC000"/>
                </a:solidFill>
              </a:rPr>
              <a:t> Б.Г., </a:t>
            </a:r>
            <a:r>
              <a:rPr lang="ru-RU" sz="1700" dirty="0" err="1">
                <a:solidFill>
                  <a:srgbClr val="FFC000"/>
                </a:solidFill>
              </a:rPr>
              <a:t>Шаймерденова</a:t>
            </a:r>
            <a:r>
              <a:rPr lang="ru-RU" sz="1700" dirty="0">
                <a:solidFill>
                  <a:srgbClr val="FFC000"/>
                </a:solidFill>
              </a:rPr>
              <a:t> М.Д. Новейшая история Казахстана: Учебник для 9 класса общеобразовательной школы. </a:t>
            </a:r>
            <a:r>
              <a:rPr lang="ru-RU" sz="1700" dirty="0" err="1">
                <a:solidFill>
                  <a:srgbClr val="FFC000"/>
                </a:solidFill>
              </a:rPr>
              <a:t>Алматы</a:t>
            </a:r>
            <a:r>
              <a:rPr lang="ru-RU" sz="1700" dirty="0">
                <a:solidFill>
                  <a:srgbClr val="FFC000"/>
                </a:solidFill>
              </a:rPr>
              <a:t>, </a:t>
            </a:r>
            <a:r>
              <a:rPr lang="ru-RU" sz="1700" dirty="0" err="1">
                <a:solidFill>
                  <a:srgbClr val="FFC000"/>
                </a:solidFill>
              </a:rPr>
              <a:t>«Атамұра», </a:t>
            </a:r>
            <a:r>
              <a:rPr lang="ru-RU" sz="1700" dirty="0">
                <a:solidFill>
                  <a:srgbClr val="FFC000"/>
                </a:solidFill>
              </a:rPr>
              <a:t>2005.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15200" cy="703840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ОСВЕЩЕН ИЕ ОБЩЕЙ ИСТОРИИ РОССИИ И НАРОДОВ  ПОСТСОВЕТСКИХ  СТРАН В ШКОЛЬНЫХ УЧЕБНИКАХ ИСТОРИИ НОВЫХ НЕЗАВИСИМЫХ ГОСУДАРСТВ. М., 2009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55272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7288" cy="1143000"/>
          </a:xfrm>
        </p:spPr>
        <p:txBody>
          <a:bodyPr>
            <a:noAutofit/>
          </a:bodyPr>
          <a:lstStyle/>
          <a:p>
            <a:r>
              <a:rPr lang="ru-RU" sz="1800" dirty="0"/>
              <a:t>ОСВЕЩЕН ИЕ ОБЩЕЙ ИСТОРИИ РОССИИ И НАРОДОВ  ПОСТСОВЕТСКИХ  СТРАН В ШКОЛЬНЫХ УЧЕБНИКАХ ИСТОРИИ НОВЫХ НЕЗАВИСИМЫХ ГОСУДАРСТВ. М., 2009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76064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47272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Полянский П.Б. Всемирная история 1914-1939. Киев, 2003.</a:t>
            </a:r>
            <a:b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Хачикян</a:t>
            </a:r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А.Э. История Армении. Ереван, 2009.</a:t>
            </a:r>
            <a:b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Аяган</a:t>
            </a:r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Б.Г., </a:t>
            </a:r>
            <a:r>
              <a:rPr lang="ru-RU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Шаймерденова</a:t>
            </a:r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М.Д. Новейшая история Казахстана: Учебник для 9 класса общеобразовательной школы. </a:t>
            </a:r>
            <a:r>
              <a:rPr lang="ru-RU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Алматы</a:t>
            </a:r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«Атамұра», </a:t>
            </a:r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2005. </a:t>
            </a:r>
            <a:b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Полянский П.Б. Всемирная история 1914-1939. Киев, 2003.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678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Cambria</vt:lpstr>
      <vt:lpstr>Rockwell</vt:lpstr>
      <vt:lpstr>Wingdings 2</vt:lpstr>
      <vt:lpstr>Литейная</vt:lpstr>
      <vt:lpstr>Образ России в учебниках по истории стран СНГ</vt:lpstr>
      <vt:lpstr>Причины и этапы</vt:lpstr>
      <vt:lpstr>Россия - колонизатор</vt:lpstr>
      <vt:lpstr>Покорение Средней Азии</vt:lpstr>
      <vt:lpstr>Восстание 1916 года</vt:lpstr>
      <vt:lpstr>ОСВЕЩЕН ИЕ ОБЩЕЙ ИСТОРИИ РОССИИ И НАРОДОВ  ПОСТСОВЕТСКИХ  СТРАН В ШКОЛЬНЫХ УЧЕБНИКАХ ИСТОРИИ НОВЫХ НЕЗАВИСИМЫХ ГОСУДАРСТВ. М., 2009</vt:lpstr>
      <vt:lpstr>ОСВЕЩЕН ИЕ ОБЩЕЙ ИСТОРИИ РОССИИ И НАРОДОВ  ПОСТСОВЕТСКИХ  СТРАН В ШКОЛЬНЫХ УЧЕБНИКАХ ИСТОРИИ НОВЫХ НЕЗАВИСИМЫХ ГОСУДАРСТВ. М., 2009</vt:lpstr>
      <vt:lpstr>Полянский П.Б. Всемирная история 1914-1939. Киев, 2003. Хачикян А.Э. История Армении. Ереван, 2009. Аяган Б.Г., Шаймерденова М.Д. Новейшая история Казахстана: Учебник для 9 класса общеобразовательной школы. Алматы, «Атамұра», 2005.  </vt:lpstr>
      <vt:lpstr>Полянский П.Б. Всемирная история 1914-1939. Киев, 2003.</vt:lpstr>
      <vt:lpstr>Упоминание стран в украинском учебнике</vt:lpstr>
      <vt:lpstr>Образ Германии</vt:lpstr>
      <vt:lpstr>Полянский П.Б. Всемирная история 1914-1939. Киев, 2003</vt:lpstr>
      <vt:lpstr>Хачикян А.Э. История Армении. Ереван, 2009</vt:lpstr>
      <vt:lpstr>Армения</vt:lpstr>
      <vt:lpstr>Аяган Б.Г., Шаймерденова М.Д. Новейшая история Казахстана: Учебник для 9 класса общеобразовательной школы. Алматы,«Атамұра», 2005. </vt:lpstr>
      <vt:lpstr>Казахстан</vt:lpstr>
      <vt:lpstr>Обложки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России в учебниках по истории стран СНГ</dc:title>
  <dc:creator>Лямзин Андрей Валерьевич</dc:creator>
  <cp:lastModifiedBy>Лямзин Андрей Валерьевич</cp:lastModifiedBy>
  <cp:revision>2</cp:revision>
  <dcterms:created xsi:type="dcterms:W3CDTF">2021-02-15T09:10:22Z</dcterms:created>
  <dcterms:modified xsi:type="dcterms:W3CDTF">2021-02-15T13:35:06Z</dcterms:modified>
</cp:coreProperties>
</file>